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7" r:id="rId3"/>
    <p:sldId id="280" r:id="rId5"/>
    <p:sldId id="257" r:id="rId6"/>
    <p:sldId id="270" r:id="rId7"/>
    <p:sldId id="271" r:id="rId8"/>
    <p:sldId id="282" r:id="rId9"/>
    <p:sldId id="283" r:id="rId10"/>
    <p:sldId id="284" r:id="rId11"/>
    <p:sldId id="286" r:id="rId12"/>
    <p:sldId id="285" r:id="rId13"/>
    <p:sldId id="287" r:id="rId14"/>
    <p:sldId id="288" r:id="rId1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2" d="100"/>
          <a:sy n="72" d="100"/>
        </p:scale>
        <p:origin x="1114" y="2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DAAB6FF-D8DE-4A08-A605-219A803B3A6F}" type="datetimeFigureOut">
              <a:rPr lang="en-US" smtClean="0"/>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7B1DD08-101A-44D5-89E8-8D53C1F94BD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B1DD08-101A-44D5-89E8-8D53C1F94BDA}"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006600"/>
                </a:solidFill>
                <a:latin typeface="Tahoma" panose="020B0604030504040204"/>
                <a:cs typeface="Tahoma" panose="020B0604030504040204"/>
              </a:defRPr>
            </a:lvl1pPr>
          </a:lstStyle>
          <a:p/>
        </p:txBody>
      </p:sp>
      <p:sp>
        <p:nvSpPr>
          <p:cNvPr id="3" name="Holder 3"/>
          <p:cNvSpPr>
            <a:spLocks noGrp="1"/>
          </p:cNvSpPr>
          <p:nvPr>
            <p:ph type="body" idx="1"/>
          </p:nvPr>
        </p:nvSpPr>
        <p:spPr/>
        <p:txBody>
          <a:bodyPr lIns="0" tIns="0" rIns="0" bIns="0"/>
          <a:lstStyle>
            <a:lvl1pPr>
              <a:defRPr b="0" i="0">
                <a:solidFill>
                  <a:schemeClr val="tx1"/>
                </a:solidFill>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006600"/>
                </a:solidFill>
                <a:latin typeface="Tahoma" panose="020B0604030504040204"/>
                <a:cs typeface="Tahoma" panose="020B0604030504040204"/>
              </a:defRPr>
            </a:lvl1pPr>
          </a:lstStyle>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006600"/>
                </a:solidFill>
                <a:latin typeface="Tahoma" panose="020B0604030504040204"/>
                <a:cs typeface="Tahoma" panose="020B0604030504040204"/>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1.jpe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6" cstate="print"/>
          <a:stretch>
            <a:fillRect/>
          </a:stretch>
        </p:blipFill>
        <p:spPr>
          <a:xfrm>
            <a:off x="0" y="1053083"/>
            <a:ext cx="9144000" cy="5184648"/>
          </a:xfrm>
          <a:prstGeom prst="rect">
            <a:avLst/>
          </a:prstGeom>
        </p:spPr>
      </p:pic>
      <p:sp>
        <p:nvSpPr>
          <p:cNvPr id="2" name="Holder 2"/>
          <p:cNvSpPr>
            <a:spLocks noGrp="1"/>
          </p:cNvSpPr>
          <p:nvPr>
            <p:ph type="title"/>
          </p:nvPr>
        </p:nvSpPr>
        <p:spPr>
          <a:xfrm>
            <a:off x="3498977" y="378967"/>
            <a:ext cx="2146045" cy="299720"/>
          </a:xfrm>
          <a:prstGeom prst="rect">
            <a:avLst/>
          </a:prstGeom>
        </p:spPr>
        <p:txBody>
          <a:bodyPr wrap="square" lIns="0" tIns="0" rIns="0" bIns="0">
            <a:spAutoFit/>
          </a:bodyPr>
          <a:lstStyle>
            <a:lvl1pPr>
              <a:defRPr sz="1800" b="1" i="0">
                <a:solidFill>
                  <a:srgbClr val="006600"/>
                </a:solidFill>
                <a:latin typeface="Tahoma" panose="020B0604030504040204"/>
                <a:cs typeface="Tahoma" panose="020B0604030504040204"/>
              </a:defRPr>
            </a:lvl1pPr>
          </a:lstStyle>
          <a:p/>
        </p:txBody>
      </p:sp>
      <p:sp>
        <p:nvSpPr>
          <p:cNvPr id="3" name="Holder 3"/>
          <p:cNvSpPr>
            <a:spLocks noGrp="1"/>
          </p:cNvSpPr>
          <p:nvPr>
            <p:ph type="body" idx="1"/>
          </p:nvPr>
        </p:nvSpPr>
        <p:spPr>
          <a:xfrm>
            <a:off x="82092" y="1285494"/>
            <a:ext cx="8979814" cy="1946275"/>
          </a:xfrm>
          <a:prstGeom prst="rect">
            <a:avLst/>
          </a:prstGeom>
        </p:spPr>
        <p:txBody>
          <a:bodyPr wrap="square" lIns="0" tIns="0" rIns="0" bIns="0">
            <a:spAutoFit/>
          </a:bodyPr>
          <a:lstStyle>
            <a:lvl1pPr>
              <a:defRPr b="0" i="0">
                <a:solidFill>
                  <a:schemeClr val="tx1"/>
                </a:solidFill>
              </a:defRPr>
            </a:lvl1pPr>
          </a:lstStyle>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
        <p:nvSpPr>
          <p:cNvPr id="8" name="TextBox 7"/>
          <p:cNvSpPr txBox="1"/>
          <p:nvPr userDrawn="1"/>
        </p:nvSpPr>
        <p:spPr>
          <a:xfrm>
            <a:off x="8329613" y="63500"/>
            <a:ext cx="785812" cy="182880"/>
          </a:xfrm>
          <a:prstGeom prst="rect">
            <a:avLst/>
          </a:prstGeom>
        </p:spPr>
        <p:txBody>
          <a:bodyPr horzOverflow="overflow" lIns="0" tIns="0" rIns="0" bIns="0">
            <a:spAutoFit/>
          </a:bodyPr>
          <a:lstStyle/>
          <a:p>
            <a:pPr algn="l"/>
            <a:r>
              <a:rPr lang="en-US" sz="12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endParaRPr lang="en-US" sz="12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2209"/>
            <a:ext cx="9144000" cy="6855791"/>
          </a:xfrm>
          <a:prstGeom prst="rect">
            <a:avLst/>
          </a:prstGeom>
        </p:spPr>
      </p:pic>
      <p:pic>
        <p:nvPicPr>
          <p:cNvPr id="6" name="Picture 5"/>
          <p:cNvPicPr>
            <a:picLocks noChangeAspect="1"/>
          </p:cNvPicPr>
          <p:nvPr/>
        </p:nvPicPr>
        <p:blipFill>
          <a:blip r:embed="rId2"/>
          <a:stretch>
            <a:fillRect/>
          </a:stretch>
        </p:blipFill>
        <p:spPr>
          <a:xfrm>
            <a:off x="7391400" y="6112765"/>
            <a:ext cx="1683345" cy="71479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19800"/>
            <a:ext cx="9144761" cy="144779"/>
            <a:chOff x="0" y="6193535"/>
            <a:chExt cx="9144761" cy="144779"/>
          </a:xfrm>
          <a:solidFill>
            <a:srgbClr val="FFC000"/>
          </a:solidFill>
        </p:grpSpPr>
        <p:pic>
          <p:nvPicPr>
            <p:cNvPr id="4" name="object 4"/>
            <p:cNvPicPr/>
            <p:nvPr/>
          </p:nvPicPr>
          <p:blipFill>
            <a:blip r:embed="rId1" cstate="print"/>
            <a:stretch>
              <a:fillRect/>
            </a:stretch>
          </p:blipFill>
          <p:spPr>
            <a:xfrm>
              <a:off x="0" y="6193535"/>
              <a:ext cx="9144000" cy="144779"/>
            </a:xfrm>
            <a:prstGeom prst="rect">
              <a:avLst/>
            </a:prstGeom>
            <a:grpFill/>
            <a:ln>
              <a:solidFill>
                <a:schemeClr val="tx1"/>
              </a:solidFill>
            </a:ln>
          </p:spPr>
        </p:pic>
        <p:sp>
          <p:nvSpPr>
            <p:cNvPr id="5" name="object 5"/>
            <p:cNvSpPr/>
            <p:nvPr/>
          </p:nvSpPr>
          <p:spPr>
            <a:xfrm>
              <a:off x="761" y="6240017"/>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grpSp>
        <p:nvGrpSpPr>
          <p:cNvPr id="6" name="object 6"/>
          <p:cNvGrpSpPr/>
          <p:nvPr/>
        </p:nvGrpSpPr>
        <p:grpSpPr>
          <a:xfrm>
            <a:off x="0" y="1008888"/>
            <a:ext cx="9145270" cy="144780"/>
            <a:chOff x="0" y="1008888"/>
            <a:chExt cx="9145270" cy="144780"/>
          </a:xfrm>
          <a:solidFill>
            <a:srgbClr val="FFC000"/>
          </a:solidFill>
        </p:grpSpPr>
        <p:pic>
          <p:nvPicPr>
            <p:cNvPr id="7" name="object 7"/>
            <p:cNvPicPr/>
            <p:nvPr/>
          </p:nvPicPr>
          <p:blipFill>
            <a:blip r:embed="rId1" cstate="print"/>
            <a:stretch>
              <a:fillRect/>
            </a:stretch>
          </p:blipFill>
          <p:spPr>
            <a:xfrm>
              <a:off x="0" y="1008888"/>
              <a:ext cx="9144000" cy="144779"/>
            </a:xfrm>
            <a:prstGeom prst="rect">
              <a:avLst/>
            </a:prstGeom>
            <a:grpFill/>
            <a:ln>
              <a:solidFill>
                <a:schemeClr val="tx1"/>
              </a:solidFill>
            </a:ln>
          </p:spPr>
        </p:pic>
        <p:sp>
          <p:nvSpPr>
            <p:cNvPr id="8" name="object 8"/>
            <p:cNvSpPr/>
            <p:nvPr/>
          </p:nvSpPr>
          <p:spPr>
            <a:xfrm>
              <a:off x="761" y="1055370"/>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sp>
        <p:nvSpPr>
          <p:cNvPr id="9" name="object 9"/>
          <p:cNvSpPr txBox="1">
            <a:spLocks noGrp="1"/>
          </p:cNvSpPr>
          <p:nvPr>
            <p:ph type="title"/>
          </p:nvPr>
        </p:nvSpPr>
        <p:spPr>
          <a:xfrm>
            <a:off x="76200" y="214912"/>
            <a:ext cx="8382000" cy="628377"/>
          </a:xfrm>
          <a:prstGeom prst="rect">
            <a:avLst/>
          </a:prstGeom>
        </p:spPr>
        <p:txBody>
          <a:bodyPr vert="horz" wrap="square" lIns="0" tIns="12700" rIns="0" bIns="0" rtlCol="0">
            <a:spAutoFit/>
          </a:bodyPr>
          <a:lstStyle/>
          <a:p>
            <a:pPr marL="12700">
              <a:lnSpc>
                <a:spcPct val="100000"/>
              </a:lnSpc>
              <a:spcBef>
                <a:spcPts val="100"/>
              </a:spcBef>
            </a:pPr>
            <a:r>
              <a:rPr lang="en-GB" sz="4000" spc="-105" dirty="0" smtClean="0">
                <a:solidFill>
                  <a:schemeClr val="tx2">
                    <a:lumMod val="50000"/>
                  </a:schemeClr>
                </a:solidFill>
              </a:rPr>
              <a:t>Our Unit </a:t>
            </a:r>
            <a:r>
              <a:rPr lang="en-GB" sz="4000" spc="-105" dirty="0">
                <a:solidFill>
                  <a:schemeClr val="tx2">
                    <a:lumMod val="50000"/>
                  </a:schemeClr>
                </a:solidFill>
              </a:rPr>
              <a:t>Trust </a:t>
            </a:r>
            <a:r>
              <a:rPr lang="en-GB" sz="4000" spc="-105" dirty="0" smtClean="0">
                <a:solidFill>
                  <a:schemeClr val="tx2">
                    <a:lumMod val="50000"/>
                  </a:schemeClr>
                </a:solidFill>
              </a:rPr>
              <a:t>Funds</a:t>
            </a:r>
            <a:r>
              <a:rPr lang="en-GB" sz="4000" spc="-105" dirty="0" smtClean="0">
                <a:solidFill>
                  <a:schemeClr val="tx2">
                    <a:lumMod val="50000"/>
                  </a:schemeClr>
                </a:solidFill>
              </a:rPr>
              <a:t>	 </a:t>
            </a:r>
            <a:endParaRPr sz="4000" spc="-145" dirty="0">
              <a:solidFill>
                <a:schemeClr val="tx2">
                  <a:lumMod val="50000"/>
                </a:schemeClr>
              </a:solidFill>
            </a:endParaRPr>
          </a:p>
        </p:txBody>
      </p:sp>
      <p:graphicFrame>
        <p:nvGraphicFramePr>
          <p:cNvPr id="11" name="Table 10"/>
          <p:cNvGraphicFramePr>
            <a:graphicFrameLocks noGrp="1"/>
          </p:cNvGraphicFramePr>
          <p:nvPr/>
        </p:nvGraphicFramePr>
        <p:xfrm>
          <a:off x="0" y="1161287"/>
          <a:ext cx="9144000" cy="4765735"/>
        </p:xfrm>
        <a:graphic>
          <a:graphicData uri="http://schemas.openxmlformats.org/drawingml/2006/table">
            <a:tbl>
              <a:tblPr firstRow="1" bandRow="1">
                <a:tableStyleId>{8799B23B-EC83-4686-B30A-512413B5E67A}</a:tableStyleId>
              </a:tblPr>
              <a:tblGrid>
                <a:gridCol w="4572000"/>
                <a:gridCol w="4572000"/>
              </a:tblGrid>
              <a:tr h="328810">
                <a:tc>
                  <a:txBody>
                    <a:bodyPr/>
                    <a:lstStyle/>
                    <a:p>
                      <a:r>
                        <a:rPr lang="en-GB" sz="1400" dirty="0" smtClean="0"/>
                        <a:t>Fund Name</a:t>
                      </a:r>
                      <a:endParaRPr lang="en-US" sz="1400" dirty="0"/>
                    </a:p>
                  </a:txBody>
                  <a:tcPr/>
                </a:tc>
                <a:tc>
                  <a:txBody>
                    <a:bodyPr/>
                    <a:lstStyle/>
                    <a:p>
                      <a:r>
                        <a:rPr lang="en-GB" sz="1500" dirty="0" smtClean="0"/>
                        <a:t>Cornerstone United</a:t>
                      </a:r>
                      <a:r>
                        <a:rPr lang="en-GB" sz="1500" baseline="0" dirty="0" smtClean="0"/>
                        <a:t> States Dollar</a:t>
                      </a:r>
                      <a:r>
                        <a:rPr lang="en-GB" sz="1500" dirty="0" smtClean="0"/>
                        <a:t> Income Fund</a:t>
                      </a:r>
                      <a:endParaRPr lang="en-US" sz="1500" dirty="0"/>
                    </a:p>
                  </a:txBody>
                  <a:tcPr/>
                </a:tc>
              </a:tr>
              <a:tr h="643503">
                <a:tc>
                  <a:txBody>
                    <a:bodyPr/>
                    <a:lstStyle/>
                    <a:p>
                      <a:r>
                        <a:rPr lang="en-GB" sz="1400" dirty="0" smtClean="0"/>
                        <a:t>Fund</a:t>
                      </a:r>
                      <a:r>
                        <a:rPr lang="en-GB" sz="1400" baseline="0" dirty="0" smtClean="0"/>
                        <a:t> </a:t>
                      </a:r>
                      <a:r>
                        <a:rPr lang="en-GB" sz="1400" dirty="0" smtClean="0"/>
                        <a:t> Structure</a:t>
                      </a:r>
                      <a:endParaRPr lang="en-US" sz="1400" dirty="0"/>
                    </a:p>
                  </a:txBody>
                  <a:tcPr/>
                </a:tc>
                <a:tc>
                  <a:txBody>
                    <a:bodyPr/>
                    <a:lstStyle/>
                    <a:p>
                      <a:r>
                        <a:rPr lang="en-GB" sz="1400" baseline="0" dirty="0" smtClean="0"/>
                        <a:t>The </a:t>
                      </a:r>
                      <a:r>
                        <a:rPr lang="en-GB" sz="1400" baseline="0" dirty="0" smtClean="0"/>
                        <a:t>Fund is interest bearing with a </a:t>
                      </a:r>
                      <a:r>
                        <a:rPr lang="en-GB" sz="1400" baseline="0" dirty="0" smtClean="0"/>
                        <a:t>T+2 </a:t>
                      </a:r>
                      <a:r>
                        <a:rPr lang="en-GB" sz="1400" baseline="0" dirty="0" smtClean="0"/>
                        <a:t>max for redemption settlements and unit creation. </a:t>
                      </a:r>
                      <a:endParaRPr lang="en-US" sz="1400" dirty="0"/>
                    </a:p>
                  </a:txBody>
                  <a:tcPr/>
                </a:tc>
              </a:tr>
              <a:tr h="482979">
                <a:tc>
                  <a:txBody>
                    <a:bodyPr/>
                    <a:lstStyle/>
                    <a:p>
                      <a:r>
                        <a:rPr lang="en-GB" sz="1400" dirty="0" smtClean="0"/>
                        <a:t>Fund Risk Rating </a:t>
                      </a:r>
                      <a:endParaRPr lang="en-US" sz="1400" dirty="0"/>
                    </a:p>
                  </a:txBody>
                  <a:tcPr/>
                </a:tc>
                <a:tc>
                  <a:txBody>
                    <a:bodyPr/>
                    <a:lstStyle/>
                    <a:p>
                      <a:r>
                        <a:rPr lang="en-GB" sz="1400" dirty="0" smtClean="0"/>
                        <a:t>Low Risk</a:t>
                      </a:r>
                      <a:r>
                        <a:rPr lang="en-GB" sz="1400" baseline="0" dirty="0" smtClean="0"/>
                        <a:t> </a:t>
                      </a:r>
                      <a:endParaRPr lang="en-US" sz="1400" dirty="0"/>
                    </a:p>
                  </a:txBody>
                  <a:tcPr/>
                </a:tc>
              </a:tr>
              <a:tr h="654664">
                <a:tc>
                  <a:txBody>
                    <a:bodyPr/>
                    <a:lstStyle/>
                    <a:p>
                      <a:r>
                        <a:rPr lang="en-GB" sz="1400" dirty="0" smtClean="0"/>
                        <a:t>Underlying Fund Asset allocation</a:t>
                      </a:r>
                      <a:endParaRPr lang="en-US" sz="1400" dirty="0"/>
                    </a:p>
                  </a:txBody>
                  <a:tcPr/>
                </a:tc>
                <a:tc>
                  <a:txBody>
                    <a:bodyPr/>
                    <a:lstStyle/>
                    <a:p>
                      <a:pPr marL="0" indent="0">
                        <a:buFont typeface="Arial" panose="020B0604020202020204" pitchFamily="34" charset="0"/>
                        <a:buNone/>
                      </a:pPr>
                      <a:r>
                        <a:rPr lang="en-GB" sz="1400" dirty="0" smtClean="0"/>
                        <a:t>Interest</a:t>
                      </a:r>
                      <a:r>
                        <a:rPr lang="en-GB" sz="1400" baseline="0" dirty="0" smtClean="0"/>
                        <a:t> bearing with stronger appetite to </a:t>
                      </a:r>
                      <a:r>
                        <a:rPr lang="en-GB" sz="1400" baseline="0" dirty="0" err="1" smtClean="0"/>
                        <a:t>Soverign</a:t>
                      </a:r>
                      <a:r>
                        <a:rPr lang="en-GB" sz="1400" baseline="0" dirty="0" smtClean="0"/>
                        <a:t> and Corporate bonds of Investment grade,, </a:t>
                      </a:r>
                      <a:r>
                        <a:rPr lang="en-GB" sz="1400" baseline="0" dirty="0" smtClean="0"/>
                        <a:t>Fixed deposits, Call accounts and </a:t>
                      </a:r>
                      <a:r>
                        <a:rPr lang="en-GB" sz="1400" baseline="0" dirty="0" smtClean="0"/>
                        <a:t>cash, structured investments. </a:t>
                      </a:r>
                      <a:endParaRPr lang="en-US" sz="1400" dirty="0"/>
                    </a:p>
                  </a:txBody>
                  <a:tcPr/>
                </a:tc>
              </a:tr>
              <a:tr h="767357">
                <a:tc>
                  <a:txBody>
                    <a:bodyPr/>
                    <a:lstStyle/>
                    <a:p>
                      <a:r>
                        <a:rPr lang="en-GB" sz="1400" dirty="0" smtClean="0"/>
                        <a:t>Underlying</a:t>
                      </a:r>
                      <a:r>
                        <a:rPr lang="en-GB" sz="1400" baseline="0" dirty="0" smtClean="0"/>
                        <a:t> Income Fund Counter Parties</a:t>
                      </a:r>
                      <a:endParaRPr lang="en-US" sz="1400" dirty="0"/>
                    </a:p>
                  </a:txBody>
                  <a:tcPr/>
                </a:tc>
                <a:tc>
                  <a:txBody>
                    <a:bodyPr/>
                    <a:lstStyle/>
                    <a:p>
                      <a:r>
                        <a:rPr lang="en-GB" sz="1400" dirty="0" smtClean="0"/>
                        <a:t>Custodian</a:t>
                      </a:r>
                      <a:r>
                        <a:rPr lang="en-GB" sz="1400" baseline="0" dirty="0" smtClean="0"/>
                        <a:t> </a:t>
                      </a:r>
                      <a:r>
                        <a:rPr lang="en-GB" sz="1400" baseline="0" dirty="0" smtClean="0"/>
                        <a:t>and Corporate Trustee- KCB Bank </a:t>
                      </a:r>
                      <a:endParaRPr lang="en-GB" sz="1400" baseline="0" dirty="0" smtClean="0"/>
                    </a:p>
                    <a:p>
                      <a:r>
                        <a:rPr lang="en-GB" sz="1400" baseline="0" dirty="0" smtClean="0"/>
                        <a:t>Fund and Unit Trust manager- Cornerstone</a:t>
                      </a:r>
                      <a:endParaRPr lang="en-GB" sz="1400" baseline="0" dirty="0" smtClean="0"/>
                    </a:p>
                    <a:p>
                      <a:r>
                        <a:rPr lang="en-GB" sz="1400" baseline="0" dirty="0" smtClean="0"/>
                        <a:t>Fund Auditors- BDO East Africa </a:t>
                      </a:r>
                      <a:endParaRPr lang="en-GB" sz="1400" baseline="0" dirty="0" smtClean="0"/>
                    </a:p>
                  </a:txBody>
                  <a:tcPr/>
                </a:tc>
              </a:tr>
              <a:tr h="845608">
                <a:tc>
                  <a:txBody>
                    <a:bodyPr/>
                    <a:lstStyle/>
                    <a:p>
                      <a:r>
                        <a:rPr lang="en-GB" sz="1400" baseline="0" dirty="0" smtClean="0"/>
                        <a:t>Expense Ration</a:t>
                      </a:r>
                      <a:endParaRPr lang="en-US" sz="1400" dirty="0"/>
                    </a:p>
                  </a:txBody>
                  <a:tcPr/>
                </a:tc>
                <a:tc>
                  <a:txBody>
                    <a:bodyPr/>
                    <a:lstStyle/>
                    <a:p>
                      <a:r>
                        <a:rPr lang="en-GB" sz="1400" dirty="0" smtClean="0"/>
                        <a:t>1.5% </a:t>
                      </a:r>
                      <a:r>
                        <a:rPr lang="en-GB" sz="1400" dirty="0" err="1" smtClean="0"/>
                        <a:t>p.a</a:t>
                      </a:r>
                      <a:r>
                        <a:rPr lang="en-GB" sz="1400" dirty="0" smtClean="0"/>
                        <a:t> </a:t>
                      </a:r>
                      <a:r>
                        <a:rPr lang="en-GB" sz="1400" dirty="0" smtClean="0"/>
                        <a:t>management</a:t>
                      </a:r>
                      <a:r>
                        <a:rPr lang="en-GB" sz="1400" baseline="0" dirty="0" smtClean="0"/>
                        <a:t> </a:t>
                      </a:r>
                      <a:r>
                        <a:rPr lang="en-GB" sz="1400" baseline="0" dirty="0" smtClean="0"/>
                        <a:t>Fee  on the Fund deducted off the investor return</a:t>
                      </a:r>
                      <a:endParaRPr lang="en-GB" sz="1400" baseline="0" dirty="0" smtClean="0"/>
                    </a:p>
                  </a:txBody>
                  <a:tcPr/>
                </a:tc>
              </a:tr>
              <a:tr h="482979">
                <a:tc>
                  <a:txBody>
                    <a:bodyPr/>
                    <a:lstStyle/>
                    <a:p>
                      <a:r>
                        <a:rPr lang="en-GB" sz="1400" dirty="0" smtClean="0"/>
                        <a:t>Investment</a:t>
                      </a:r>
                      <a:r>
                        <a:rPr lang="en-GB" sz="1400" baseline="0" dirty="0" smtClean="0"/>
                        <a:t> Performance</a:t>
                      </a:r>
                      <a:endParaRPr lang="en-US" sz="1400" dirty="0"/>
                    </a:p>
                  </a:txBody>
                  <a:tcPr/>
                </a:tc>
                <a:tc>
                  <a:txBody>
                    <a:bodyPr/>
                    <a:lstStyle/>
                    <a:p>
                      <a:r>
                        <a:rPr lang="en-GB" sz="1400" baseline="0" dirty="0" smtClean="0"/>
                        <a:t>SOFR+</a:t>
                      </a:r>
                      <a:endParaRPr lang="en-US" sz="1400" dirty="0"/>
                    </a:p>
                  </a:txBody>
                  <a:tcPr/>
                </a:tc>
              </a:tr>
              <a:tr h="482979">
                <a:tc>
                  <a:txBody>
                    <a:bodyPr/>
                    <a:lstStyle/>
                    <a:p>
                      <a:r>
                        <a:rPr lang="en-GB" sz="1400" dirty="0" smtClean="0"/>
                        <a:t>Minimum</a:t>
                      </a:r>
                      <a:r>
                        <a:rPr lang="en-GB" sz="1400" baseline="0" dirty="0" smtClean="0"/>
                        <a:t> Investment</a:t>
                      </a:r>
                      <a:endParaRPr lang="en-US" sz="1400" dirty="0"/>
                    </a:p>
                  </a:txBody>
                  <a:tcPr/>
                </a:tc>
                <a:tc>
                  <a:txBody>
                    <a:bodyPr/>
                    <a:lstStyle/>
                    <a:p>
                      <a:r>
                        <a:rPr lang="en-GB" sz="1400" dirty="0" smtClean="0"/>
                        <a:t>USD 500 initial</a:t>
                      </a:r>
                      <a:r>
                        <a:rPr lang="en-GB" sz="1400" baseline="0" dirty="0" smtClean="0"/>
                        <a:t> investment and top ups of USD 50</a:t>
                      </a:r>
                      <a:endParaRPr lang="en-US" sz="1400" dirty="0"/>
                    </a:p>
                  </a:txBody>
                  <a:tcPr/>
                </a:tc>
              </a:tr>
            </a:tbl>
          </a:graphicData>
        </a:graphic>
      </p:graphicFrame>
      <p:pic>
        <p:nvPicPr>
          <p:cNvPr id="12" name="Picture 11"/>
          <p:cNvPicPr>
            <a:picLocks noChangeAspect="1"/>
          </p:cNvPicPr>
          <p:nvPr/>
        </p:nvPicPr>
        <p:blipFill>
          <a:blip r:embed="rId2"/>
          <a:stretch>
            <a:fillRect/>
          </a:stretch>
        </p:blipFill>
        <p:spPr>
          <a:xfrm>
            <a:off x="7391400" y="6112765"/>
            <a:ext cx="1683345" cy="71479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19800"/>
            <a:ext cx="9144761" cy="144779"/>
            <a:chOff x="0" y="6193535"/>
            <a:chExt cx="9144761" cy="144779"/>
          </a:xfrm>
          <a:solidFill>
            <a:srgbClr val="FFC000"/>
          </a:solidFill>
        </p:grpSpPr>
        <p:pic>
          <p:nvPicPr>
            <p:cNvPr id="4" name="object 4"/>
            <p:cNvPicPr/>
            <p:nvPr/>
          </p:nvPicPr>
          <p:blipFill>
            <a:blip r:embed="rId1" cstate="print"/>
            <a:stretch>
              <a:fillRect/>
            </a:stretch>
          </p:blipFill>
          <p:spPr>
            <a:xfrm>
              <a:off x="0" y="6193535"/>
              <a:ext cx="9144000" cy="144779"/>
            </a:xfrm>
            <a:prstGeom prst="rect">
              <a:avLst/>
            </a:prstGeom>
            <a:grpFill/>
            <a:ln>
              <a:solidFill>
                <a:schemeClr val="tx1"/>
              </a:solidFill>
            </a:ln>
          </p:spPr>
        </p:pic>
        <p:sp>
          <p:nvSpPr>
            <p:cNvPr id="5" name="object 5"/>
            <p:cNvSpPr/>
            <p:nvPr/>
          </p:nvSpPr>
          <p:spPr>
            <a:xfrm>
              <a:off x="761" y="6240017"/>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grpSp>
        <p:nvGrpSpPr>
          <p:cNvPr id="6" name="object 6"/>
          <p:cNvGrpSpPr/>
          <p:nvPr/>
        </p:nvGrpSpPr>
        <p:grpSpPr>
          <a:xfrm>
            <a:off x="0" y="1008888"/>
            <a:ext cx="9145270" cy="144780"/>
            <a:chOff x="0" y="1008888"/>
            <a:chExt cx="9145270" cy="144780"/>
          </a:xfrm>
          <a:solidFill>
            <a:srgbClr val="FFC000"/>
          </a:solidFill>
        </p:grpSpPr>
        <p:pic>
          <p:nvPicPr>
            <p:cNvPr id="7" name="object 7"/>
            <p:cNvPicPr/>
            <p:nvPr/>
          </p:nvPicPr>
          <p:blipFill>
            <a:blip r:embed="rId1" cstate="print"/>
            <a:stretch>
              <a:fillRect/>
            </a:stretch>
          </p:blipFill>
          <p:spPr>
            <a:xfrm>
              <a:off x="0" y="1008888"/>
              <a:ext cx="9144000" cy="144779"/>
            </a:xfrm>
            <a:prstGeom prst="rect">
              <a:avLst/>
            </a:prstGeom>
            <a:grpFill/>
            <a:ln>
              <a:solidFill>
                <a:schemeClr val="tx1"/>
              </a:solidFill>
            </a:ln>
          </p:spPr>
        </p:pic>
        <p:sp>
          <p:nvSpPr>
            <p:cNvPr id="8" name="object 8"/>
            <p:cNvSpPr/>
            <p:nvPr/>
          </p:nvSpPr>
          <p:spPr>
            <a:xfrm>
              <a:off x="761" y="1055370"/>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sp>
        <p:nvSpPr>
          <p:cNvPr id="9" name="object 9"/>
          <p:cNvSpPr txBox="1">
            <a:spLocks noGrp="1"/>
          </p:cNvSpPr>
          <p:nvPr>
            <p:ph type="title"/>
          </p:nvPr>
        </p:nvSpPr>
        <p:spPr>
          <a:xfrm>
            <a:off x="76200" y="214912"/>
            <a:ext cx="8382000" cy="628377"/>
          </a:xfrm>
          <a:prstGeom prst="rect">
            <a:avLst/>
          </a:prstGeom>
        </p:spPr>
        <p:txBody>
          <a:bodyPr vert="horz" wrap="square" lIns="0" tIns="12700" rIns="0" bIns="0" rtlCol="0">
            <a:spAutoFit/>
          </a:bodyPr>
          <a:lstStyle/>
          <a:p>
            <a:pPr marL="12700">
              <a:lnSpc>
                <a:spcPct val="100000"/>
              </a:lnSpc>
              <a:spcBef>
                <a:spcPts val="100"/>
              </a:spcBef>
            </a:pPr>
            <a:r>
              <a:rPr lang="en-GB" sz="4000" spc="-105" dirty="0" smtClean="0">
                <a:solidFill>
                  <a:schemeClr val="tx2">
                    <a:lumMod val="50000"/>
                  </a:schemeClr>
                </a:solidFill>
              </a:rPr>
              <a:t>Pension and Retirement Funds </a:t>
            </a:r>
            <a:r>
              <a:rPr lang="en-GB" sz="4000" spc="-105" dirty="0" smtClean="0">
                <a:solidFill>
                  <a:schemeClr val="tx2">
                    <a:lumMod val="50000"/>
                  </a:schemeClr>
                </a:solidFill>
              </a:rPr>
              <a:t>	 </a:t>
            </a:r>
            <a:endParaRPr sz="4000" spc="-145" dirty="0">
              <a:solidFill>
                <a:schemeClr val="tx2">
                  <a:lumMod val="50000"/>
                </a:schemeClr>
              </a:solidFill>
            </a:endParaRPr>
          </a:p>
        </p:txBody>
      </p:sp>
      <p:sp>
        <p:nvSpPr>
          <p:cNvPr id="3" name="Rectangle 2"/>
          <p:cNvSpPr/>
          <p:nvPr/>
        </p:nvSpPr>
        <p:spPr>
          <a:xfrm>
            <a:off x="0" y="1211192"/>
            <a:ext cx="9070009" cy="4801314"/>
          </a:xfrm>
          <a:prstGeom prst="rect">
            <a:avLst/>
          </a:prstGeom>
        </p:spPr>
        <p:txBody>
          <a:bodyPr wrap="square">
            <a:spAutoFit/>
          </a:bodyPr>
          <a:lstStyle/>
          <a:p>
            <a:r>
              <a:rPr lang="en-GB" dirty="0" smtClean="0"/>
              <a:t>Securing </a:t>
            </a:r>
            <a:r>
              <a:rPr lang="en-GB" dirty="0"/>
              <a:t>your future has never been more important—or more effortless. Our tailored pension solutions are designed to ensure a dignified and prosperous retirement for individuals and institutions alike</a:t>
            </a:r>
            <a:r>
              <a:rPr lang="en-GB" dirty="0" smtClean="0"/>
              <a:t>.</a:t>
            </a:r>
            <a:endParaRPr lang="en-GB" dirty="0" smtClean="0"/>
          </a:p>
          <a:p>
            <a:endParaRPr lang="en-GB" dirty="0"/>
          </a:p>
          <a:p>
            <a:r>
              <a:rPr lang="en-GB" b="1" dirty="0"/>
              <a:t>Our </a:t>
            </a:r>
            <a:r>
              <a:rPr lang="en-GB" b="1" dirty="0" smtClean="0"/>
              <a:t>Pension and retirement </a:t>
            </a:r>
            <a:r>
              <a:rPr lang="en-GB" b="1" dirty="0"/>
              <a:t>Solutions Include:</a:t>
            </a:r>
            <a:endParaRPr lang="en-GB" dirty="0"/>
          </a:p>
          <a:p>
            <a:pPr>
              <a:buFont typeface="Arial" panose="020B0604020202020204" pitchFamily="34" charset="0"/>
              <a:buChar char="•"/>
            </a:pPr>
            <a:r>
              <a:rPr lang="en-GB" b="1" dirty="0"/>
              <a:t>Corporate Pension Scheme Design and Management:</a:t>
            </a:r>
            <a:r>
              <a:rPr lang="en-GB" dirty="0"/>
              <a:t> Custom-crafted plans that align with your organization’s goals and employee needs</a:t>
            </a:r>
            <a:r>
              <a:rPr lang="en-GB" dirty="0" smtClean="0"/>
              <a:t>.</a:t>
            </a:r>
            <a:endParaRPr lang="en-GB" dirty="0" smtClean="0"/>
          </a:p>
          <a:p>
            <a:pPr>
              <a:buFont typeface="Arial" panose="020B0604020202020204" pitchFamily="34" charset="0"/>
              <a:buChar char="•"/>
            </a:pPr>
            <a:endParaRPr lang="en-GB" dirty="0"/>
          </a:p>
          <a:p>
            <a:pPr>
              <a:buFont typeface="Arial" panose="020B0604020202020204" pitchFamily="34" charset="0"/>
              <a:buChar char="•"/>
            </a:pPr>
            <a:r>
              <a:rPr lang="en-GB" b="1" dirty="0"/>
              <a:t>Individual Retirement Accounts:</a:t>
            </a:r>
            <a:r>
              <a:rPr lang="en-GB" dirty="0"/>
              <a:t> Empowering individuals to take control of their retirement journey</a:t>
            </a:r>
            <a:r>
              <a:rPr lang="en-GB" dirty="0" smtClean="0"/>
              <a:t>.</a:t>
            </a:r>
            <a:endParaRPr lang="en-GB" dirty="0" smtClean="0"/>
          </a:p>
          <a:p>
            <a:pPr>
              <a:buFont typeface="Arial" panose="020B0604020202020204" pitchFamily="34" charset="0"/>
              <a:buChar char="•"/>
            </a:pPr>
            <a:endParaRPr lang="en-GB" dirty="0"/>
          </a:p>
          <a:p>
            <a:pPr>
              <a:buFont typeface="Arial" panose="020B0604020202020204" pitchFamily="34" charset="0"/>
              <a:buChar char="•"/>
            </a:pPr>
            <a:r>
              <a:rPr lang="en-GB" b="1" dirty="0"/>
              <a:t>Investment Strategies for Retirement Growth:</a:t>
            </a:r>
            <a:r>
              <a:rPr lang="en-GB" dirty="0"/>
              <a:t> Focusing on capital preservation, steady income, and sustainable growth</a:t>
            </a:r>
            <a:r>
              <a:rPr lang="en-GB" dirty="0" smtClean="0"/>
              <a:t>.</a:t>
            </a:r>
            <a:endParaRPr lang="en-GB" dirty="0" smtClean="0"/>
          </a:p>
          <a:p>
            <a:pPr>
              <a:buFont typeface="Arial" panose="020B0604020202020204" pitchFamily="34" charset="0"/>
              <a:buChar char="•"/>
            </a:pPr>
            <a:endParaRPr lang="en-GB" dirty="0"/>
          </a:p>
          <a:p>
            <a:pPr>
              <a:buFont typeface="Arial" panose="020B0604020202020204" pitchFamily="34" charset="0"/>
              <a:buChar char="•"/>
            </a:pPr>
            <a:r>
              <a:rPr lang="en-GB" b="1" dirty="0"/>
              <a:t>Comprehensive Performance Monitoring:</a:t>
            </a:r>
            <a:r>
              <a:rPr lang="en-GB" dirty="0"/>
              <a:t> Ensuring your retirement plan remains on track to meet your future lifestyle aspirations</a:t>
            </a:r>
            <a:r>
              <a:rPr lang="en-GB" dirty="0" smtClean="0"/>
              <a:t>.</a:t>
            </a:r>
            <a:endParaRPr lang="en-GB" dirty="0"/>
          </a:p>
          <a:p>
            <a:r>
              <a:rPr lang="en-GB" dirty="0"/>
              <a:t>With Cornerstone, your retirement is not just secured—it is elevated.</a:t>
            </a:r>
            <a:endParaRPr lang="en-GB" dirty="0"/>
          </a:p>
        </p:txBody>
      </p:sp>
      <p:pic>
        <p:nvPicPr>
          <p:cNvPr id="12" name="Picture 11"/>
          <p:cNvPicPr>
            <a:picLocks noChangeAspect="1"/>
          </p:cNvPicPr>
          <p:nvPr/>
        </p:nvPicPr>
        <p:blipFill>
          <a:blip r:embed="rId2"/>
          <a:stretch>
            <a:fillRect/>
          </a:stretch>
        </p:blipFill>
        <p:spPr>
          <a:xfrm>
            <a:off x="7391400" y="6112765"/>
            <a:ext cx="1683345" cy="71479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848" y="5943600"/>
            <a:ext cx="9144761" cy="144779"/>
            <a:chOff x="0" y="6193535"/>
            <a:chExt cx="9144761" cy="144779"/>
          </a:xfrm>
          <a:solidFill>
            <a:srgbClr val="FFC000"/>
          </a:solidFill>
        </p:grpSpPr>
        <p:pic>
          <p:nvPicPr>
            <p:cNvPr id="4" name="object 4"/>
            <p:cNvPicPr/>
            <p:nvPr/>
          </p:nvPicPr>
          <p:blipFill>
            <a:blip r:embed="rId1" cstate="print"/>
            <a:stretch>
              <a:fillRect/>
            </a:stretch>
          </p:blipFill>
          <p:spPr>
            <a:xfrm>
              <a:off x="0" y="6193535"/>
              <a:ext cx="9144000" cy="144779"/>
            </a:xfrm>
            <a:prstGeom prst="rect">
              <a:avLst/>
            </a:prstGeom>
            <a:grpFill/>
            <a:ln>
              <a:solidFill>
                <a:schemeClr val="tx1"/>
              </a:solidFill>
            </a:ln>
          </p:spPr>
        </p:pic>
        <p:sp>
          <p:nvSpPr>
            <p:cNvPr id="5" name="object 5"/>
            <p:cNvSpPr/>
            <p:nvPr/>
          </p:nvSpPr>
          <p:spPr>
            <a:xfrm>
              <a:off x="761" y="6240017"/>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grpSp>
        <p:nvGrpSpPr>
          <p:cNvPr id="6" name="object 6"/>
          <p:cNvGrpSpPr/>
          <p:nvPr/>
        </p:nvGrpSpPr>
        <p:grpSpPr>
          <a:xfrm>
            <a:off x="0" y="828954"/>
            <a:ext cx="9145270" cy="144780"/>
            <a:chOff x="0" y="1008888"/>
            <a:chExt cx="9145270" cy="144780"/>
          </a:xfrm>
          <a:solidFill>
            <a:srgbClr val="FFC000"/>
          </a:solidFill>
        </p:grpSpPr>
        <p:pic>
          <p:nvPicPr>
            <p:cNvPr id="7" name="object 7"/>
            <p:cNvPicPr/>
            <p:nvPr/>
          </p:nvPicPr>
          <p:blipFill>
            <a:blip r:embed="rId1" cstate="print"/>
            <a:stretch>
              <a:fillRect/>
            </a:stretch>
          </p:blipFill>
          <p:spPr>
            <a:xfrm>
              <a:off x="0" y="1008888"/>
              <a:ext cx="9144000" cy="144779"/>
            </a:xfrm>
            <a:prstGeom prst="rect">
              <a:avLst/>
            </a:prstGeom>
            <a:grpFill/>
            <a:ln>
              <a:solidFill>
                <a:schemeClr val="tx1"/>
              </a:solidFill>
            </a:ln>
          </p:spPr>
        </p:pic>
        <p:sp>
          <p:nvSpPr>
            <p:cNvPr id="8" name="object 8"/>
            <p:cNvSpPr/>
            <p:nvPr/>
          </p:nvSpPr>
          <p:spPr>
            <a:xfrm>
              <a:off x="761" y="1055370"/>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sp>
        <p:nvSpPr>
          <p:cNvPr id="9" name="object 9"/>
          <p:cNvSpPr txBox="1">
            <a:spLocks noGrp="1"/>
          </p:cNvSpPr>
          <p:nvPr>
            <p:ph type="title"/>
          </p:nvPr>
        </p:nvSpPr>
        <p:spPr>
          <a:xfrm>
            <a:off x="76200" y="214912"/>
            <a:ext cx="8382000" cy="628377"/>
          </a:xfrm>
          <a:prstGeom prst="rect">
            <a:avLst/>
          </a:prstGeom>
        </p:spPr>
        <p:txBody>
          <a:bodyPr vert="horz" wrap="square" lIns="0" tIns="12700" rIns="0" bIns="0" rtlCol="0">
            <a:spAutoFit/>
          </a:bodyPr>
          <a:lstStyle/>
          <a:p>
            <a:pPr marL="12700">
              <a:lnSpc>
                <a:spcPct val="100000"/>
              </a:lnSpc>
              <a:spcBef>
                <a:spcPts val="100"/>
              </a:spcBef>
            </a:pPr>
            <a:r>
              <a:rPr lang="en-GB" sz="4000" spc="-105" dirty="0" smtClean="0">
                <a:solidFill>
                  <a:schemeClr val="tx2">
                    <a:lumMod val="50000"/>
                  </a:schemeClr>
                </a:solidFill>
              </a:rPr>
              <a:t>So Why Us </a:t>
            </a:r>
            <a:r>
              <a:rPr lang="en-GB" sz="4000" spc="-105" dirty="0" smtClean="0">
                <a:solidFill>
                  <a:schemeClr val="tx2">
                    <a:lumMod val="50000"/>
                  </a:schemeClr>
                </a:solidFill>
              </a:rPr>
              <a:t>	 </a:t>
            </a:r>
            <a:endParaRPr sz="4000" spc="-145" dirty="0">
              <a:solidFill>
                <a:schemeClr val="tx2">
                  <a:lumMod val="50000"/>
                </a:schemeClr>
              </a:solidFill>
            </a:endParaRPr>
          </a:p>
        </p:txBody>
      </p:sp>
      <p:sp>
        <p:nvSpPr>
          <p:cNvPr id="18" name="Rectangle 7"/>
          <p:cNvSpPr>
            <a:spLocks noChangeArrowheads="1"/>
          </p:cNvSpPr>
          <p:nvPr/>
        </p:nvSpPr>
        <p:spPr bwMode="auto">
          <a:xfrm>
            <a:off x="-761" y="1135981"/>
            <a:ext cx="9126288"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altLang="en-US" sz="1500" b="1" i="0" u="none" strike="noStrike" cap="none" normalizeH="0" baseline="0" dirty="0" smtClean="0">
                <a:ln>
                  <a:noFill/>
                </a:ln>
                <a:solidFill>
                  <a:schemeClr val="tx1"/>
                </a:solidFill>
                <a:effectLst/>
                <a:latin typeface="Arial" panose="020B0604020202020204" pitchFamily="34" charset="0"/>
              </a:rPr>
              <a:t>Unwavering Integrity:</a:t>
            </a:r>
            <a:br>
              <a:rPr kumimoji="0" lang="en-US" altLang="en-US" sz="1500" b="0" i="0" u="none" strike="noStrike" cap="none" normalizeH="0" baseline="0" dirty="0" smtClean="0">
                <a:ln>
                  <a:noFill/>
                </a:ln>
                <a:solidFill>
                  <a:schemeClr val="tx1"/>
                </a:solidFill>
                <a:effectLst/>
                <a:latin typeface="Arial" panose="020B0604020202020204" pitchFamily="34" charset="0"/>
              </a:rPr>
            </a:br>
            <a:r>
              <a:rPr kumimoji="0" lang="en-US" altLang="en-US" sz="1500" b="0" i="0" u="none" strike="noStrike" cap="none" normalizeH="0" baseline="0" dirty="0" smtClean="0">
                <a:ln>
                  <a:noFill/>
                </a:ln>
                <a:solidFill>
                  <a:schemeClr val="tx1"/>
                </a:solidFill>
                <a:effectLst/>
                <a:latin typeface="Arial" panose="020B0604020202020204" pitchFamily="34" charset="0"/>
              </a:rPr>
              <a:t>Licensed and regulated by the Capital Markets Authority</a:t>
            </a:r>
            <a:r>
              <a:rPr kumimoji="0" lang="en-US" altLang="en-US" sz="1500" b="0" i="0" u="none" strike="noStrike" cap="none" normalizeH="0" dirty="0" smtClean="0">
                <a:ln>
                  <a:noFill/>
                </a:ln>
                <a:solidFill>
                  <a:schemeClr val="tx1"/>
                </a:solidFill>
                <a:effectLst/>
                <a:latin typeface="Arial" panose="020B0604020202020204" pitchFamily="34" charset="0"/>
              </a:rPr>
              <a:t> </a:t>
            </a:r>
            <a:r>
              <a:rPr kumimoji="0" lang="en-US" altLang="en-US" sz="1500" b="0" i="0" u="none" strike="noStrike" cap="none" normalizeH="0" baseline="0" dirty="0" smtClean="0">
                <a:ln>
                  <a:noFill/>
                </a:ln>
                <a:solidFill>
                  <a:schemeClr val="tx1"/>
                </a:solidFill>
                <a:effectLst/>
                <a:latin typeface="Arial" panose="020B0604020202020204" pitchFamily="34" charset="0"/>
              </a:rPr>
              <a:t>of Uganda, we operate with transparency, accountability, and a commitment to safeguarding your wealth.</a:t>
            </a:r>
            <a:endParaRPr kumimoji="0" lang="en-US" altLang="en-US" sz="1500" b="0" i="0" u="none" strike="noStrike" cap="none" normalizeH="0" baseline="0" dirty="0" smtClean="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pPr>
            <a:endParaRPr lang="en-US" altLang="en-US" sz="15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altLang="en-US" sz="1500" b="1" i="0" u="none" strike="noStrike" cap="none" normalizeH="0" baseline="0" dirty="0" smtClean="0">
                <a:ln>
                  <a:noFill/>
                </a:ln>
                <a:solidFill>
                  <a:schemeClr val="tx1"/>
                </a:solidFill>
                <a:effectLst/>
                <a:latin typeface="Arial" panose="020B0604020202020204" pitchFamily="34" charset="0"/>
              </a:rPr>
              <a:t>Expertise Redefined:</a:t>
            </a:r>
            <a:br>
              <a:rPr kumimoji="0" lang="en-US" altLang="en-US" sz="1500" b="0" i="0" u="none" strike="noStrike" cap="none" normalizeH="0" baseline="0" dirty="0" smtClean="0">
                <a:ln>
                  <a:noFill/>
                </a:ln>
                <a:solidFill>
                  <a:schemeClr val="tx1"/>
                </a:solidFill>
                <a:effectLst/>
                <a:latin typeface="Arial" panose="020B0604020202020204" pitchFamily="34" charset="0"/>
              </a:rPr>
            </a:br>
            <a:r>
              <a:rPr kumimoji="0" lang="en-US" altLang="en-US" sz="1500" b="0" i="0" u="none" strike="noStrike" cap="none" normalizeH="0" baseline="0" dirty="0" smtClean="0">
                <a:ln>
                  <a:noFill/>
                </a:ln>
                <a:solidFill>
                  <a:schemeClr val="tx1"/>
                </a:solidFill>
                <a:effectLst/>
                <a:latin typeface="Arial" panose="020B0604020202020204" pitchFamily="34" charset="0"/>
              </a:rPr>
              <a:t>Our team of elite financial advisors and investment professionals brings decades of experience and a proven track record of delivering superior financial outcomes.</a:t>
            </a:r>
            <a:endParaRPr kumimoji="0" lang="en-US" altLang="en-US" sz="1500" b="0" i="0" u="none" strike="noStrike" cap="none" normalizeH="0" baseline="0" dirty="0" smtClean="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pPr>
            <a:endParaRPr lang="en-US" altLang="en-US" sz="15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altLang="en-US" sz="1500" b="1" i="0" u="none" strike="noStrike" cap="none" normalizeH="0" baseline="0" dirty="0" smtClean="0">
                <a:ln>
                  <a:noFill/>
                </a:ln>
                <a:solidFill>
                  <a:schemeClr val="tx1"/>
                </a:solidFill>
                <a:effectLst/>
                <a:latin typeface="Arial" panose="020B0604020202020204" pitchFamily="34" charset="0"/>
              </a:rPr>
              <a:t>A Bespoke Experience:</a:t>
            </a:r>
            <a:br>
              <a:rPr kumimoji="0" lang="en-US" altLang="en-US" sz="1500" b="0" i="0" u="none" strike="noStrike" cap="none" normalizeH="0" baseline="0" dirty="0" smtClean="0">
                <a:ln>
                  <a:noFill/>
                </a:ln>
                <a:solidFill>
                  <a:schemeClr val="tx1"/>
                </a:solidFill>
                <a:effectLst/>
                <a:latin typeface="Arial" panose="020B0604020202020204" pitchFamily="34" charset="0"/>
              </a:rPr>
            </a:br>
            <a:r>
              <a:rPr kumimoji="0" lang="en-US" altLang="en-US" sz="1500" b="0" i="0" u="none" strike="noStrike" cap="none" normalizeH="0" baseline="0" dirty="0" smtClean="0">
                <a:ln>
                  <a:noFill/>
                </a:ln>
                <a:solidFill>
                  <a:schemeClr val="tx1"/>
                </a:solidFill>
                <a:effectLst/>
                <a:latin typeface="Arial" panose="020B0604020202020204" pitchFamily="34" charset="0"/>
              </a:rPr>
              <a:t>Every client is unique, and so is every solution. We provide personalized, white-glove service that aligns with your vision and lifestyle.</a:t>
            </a:r>
            <a:endParaRPr kumimoji="0" lang="en-US" altLang="en-US" sz="1500" b="0" i="0" u="none" strike="noStrike" cap="none" normalizeH="0" baseline="0" dirty="0" smtClean="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pPr>
            <a:endParaRPr lang="en-US" altLang="en-US" sz="15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altLang="en-US" sz="1500" b="1" i="0" u="none" strike="noStrike" cap="none" normalizeH="0" baseline="0" dirty="0" smtClean="0">
                <a:ln>
                  <a:noFill/>
                </a:ln>
                <a:solidFill>
                  <a:schemeClr val="tx1"/>
                </a:solidFill>
                <a:effectLst/>
                <a:latin typeface="Arial" panose="020B0604020202020204" pitchFamily="34" charset="0"/>
              </a:rPr>
              <a:t>Global Perspective, Local Expertise:</a:t>
            </a:r>
            <a:br>
              <a:rPr kumimoji="0" lang="en-US" altLang="en-US" sz="1500" b="0" i="0" u="none" strike="noStrike" cap="none" normalizeH="0" baseline="0" dirty="0" smtClean="0">
                <a:ln>
                  <a:noFill/>
                </a:ln>
                <a:solidFill>
                  <a:schemeClr val="tx1"/>
                </a:solidFill>
                <a:effectLst/>
                <a:latin typeface="Arial" panose="020B0604020202020204" pitchFamily="34" charset="0"/>
              </a:rPr>
            </a:br>
            <a:r>
              <a:rPr kumimoji="0" lang="en-US" altLang="en-US" sz="1500" b="0" i="0" u="none" strike="noStrike" cap="none" normalizeH="0" baseline="0" dirty="0" smtClean="0">
                <a:ln>
                  <a:noFill/>
                </a:ln>
                <a:solidFill>
                  <a:schemeClr val="tx1"/>
                </a:solidFill>
                <a:effectLst/>
                <a:latin typeface="Arial" panose="020B0604020202020204" pitchFamily="34" charset="0"/>
              </a:rPr>
              <a:t>Our diversified investment strategies draw on global market insights while remaining attuned to local opportunities, giving you the best of both worlds.</a:t>
            </a:r>
            <a:endParaRPr kumimoji="0" lang="en-US" altLang="en-US" sz="1500" b="0" i="0" u="none" strike="noStrike" cap="none" normalizeH="0" baseline="0" dirty="0" smtClean="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pPr>
            <a:endParaRPr lang="en-US" altLang="en-US" sz="15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altLang="en-US" sz="1500" b="1" i="0" u="none" strike="noStrike" cap="none" normalizeH="0" baseline="0" dirty="0" smtClean="0">
                <a:ln>
                  <a:noFill/>
                </a:ln>
                <a:solidFill>
                  <a:schemeClr val="tx1"/>
                </a:solidFill>
                <a:effectLst/>
                <a:latin typeface="Arial" panose="020B0604020202020204" pitchFamily="34" charset="0"/>
              </a:rPr>
              <a:t>Commitment to Excellence:</a:t>
            </a:r>
            <a:br>
              <a:rPr kumimoji="0" lang="en-US" altLang="en-US" sz="1500" b="0" i="0" u="none" strike="noStrike" cap="none" normalizeH="0" baseline="0" dirty="0" smtClean="0">
                <a:ln>
                  <a:noFill/>
                </a:ln>
                <a:solidFill>
                  <a:schemeClr val="tx1"/>
                </a:solidFill>
                <a:effectLst/>
                <a:latin typeface="Arial" panose="020B0604020202020204" pitchFamily="34" charset="0"/>
              </a:rPr>
            </a:br>
            <a:r>
              <a:rPr kumimoji="0" lang="en-US" altLang="en-US" sz="1500" b="0" i="0" u="none" strike="noStrike" cap="none" normalizeH="0" baseline="0" dirty="0" smtClean="0">
                <a:ln>
                  <a:noFill/>
                </a:ln>
                <a:solidFill>
                  <a:schemeClr val="tx1"/>
                </a:solidFill>
                <a:effectLst/>
                <a:latin typeface="Arial" panose="020B0604020202020204" pitchFamily="34" charset="0"/>
              </a:rPr>
              <a:t>At Cornerstone, we redefine success by delivering more than just financial returns. We cultivate lasting relationships built on trust, performance, and a shared vision for the future.</a:t>
            </a:r>
            <a:endParaRPr kumimoji="0" lang="en-US" altLang="en-US" sz="1500" b="0" i="0" u="none" strike="noStrike" cap="none" normalizeH="0" baseline="0" dirty="0" smtClean="0">
              <a:ln>
                <a:noFill/>
              </a:ln>
              <a:solidFill>
                <a:schemeClr val="tx1"/>
              </a:solidFill>
              <a:effectLst/>
              <a:latin typeface="Arial" panose="020B0604020202020204" pitchFamily="34" charset="0"/>
            </a:endParaRPr>
          </a:p>
        </p:txBody>
      </p:sp>
      <p:pic>
        <p:nvPicPr>
          <p:cNvPr id="19" name="Picture 18"/>
          <p:cNvPicPr>
            <a:picLocks noChangeAspect="1"/>
          </p:cNvPicPr>
          <p:nvPr/>
        </p:nvPicPr>
        <p:blipFill>
          <a:blip r:embed="rId2"/>
          <a:stretch>
            <a:fillRect/>
          </a:stretch>
        </p:blipFill>
        <p:spPr>
          <a:xfrm>
            <a:off x="7391400" y="6112765"/>
            <a:ext cx="1683345" cy="71479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19800"/>
            <a:ext cx="9144761" cy="144779"/>
            <a:chOff x="0" y="6193535"/>
            <a:chExt cx="9144761" cy="144779"/>
          </a:xfrm>
          <a:solidFill>
            <a:srgbClr val="FFC000"/>
          </a:solidFill>
        </p:grpSpPr>
        <p:pic>
          <p:nvPicPr>
            <p:cNvPr id="4" name="object 4"/>
            <p:cNvPicPr/>
            <p:nvPr/>
          </p:nvPicPr>
          <p:blipFill>
            <a:blip r:embed="rId1" cstate="print"/>
            <a:stretch>
              <a:fillRect/>
            </a:stretch>
          </p:blipFill>
          <p:spPr>
            <a:xfrm>
              <a:off x="0" y="6193535"/>
              <a:ext cx="9144000" cy="144779"/>
            </a:xfrm>
            <a:prstGeom prst="rect">
              <a:avLst/>
            </a:prstGeom>
            <a:grpFill/>
            <a:ln>
              <a:solidFill>
                <a:schemeClr val="tx1"/>
              </a:solidFill>
            </a:ln>
          </p:spPr>
        </p:pic>
        <p:sp>
          <p:nvSpPr>
            <p:cNvPr id="5" name="object 5"/>
            <p:cNvSpPr/>
            <p:nvPr/>
          </p:nvSpPr>
          <p:spPr>
            <a:xfrm>
              <a:off x="761" y="6240017"/>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grpSp>
        <p:nvGrpSpPr>
          <p:cNvPr id="6" name="object 6"/>
          <p:cNvGrpSpPr/>
          <p:nvPr/>
        </p:nvGrpSpPr>
        <p:grpSpPr>
          <a:xfrm>
            <a:off x="0" y="1008888"/>
            <a:ext cx="9145270" cy="144780"/>
            <a:chOff x="0" y="1008888"/>
            <a:chExt cx="9145270" cy="144780"/>
          </a:xfrm>
          <a:solidFill>
            <a:srgbClr val="FFC000"/>
          </a:solidFill>
        </p:grpSpPr>
        <p:pic>
          <p:nvPicPr>
            <p:cNvPr id="7" name="object 7"/>
            <p:cNvPicPr/>
            <p:nvPr/>
          </p:nvPicPr>
          <p:blipFill>
            <a:blip r:embed="rId1" cstate="print"/>
            <a:stretch>
              <a:fillRect/>
            </a:stretch>
          </p:blipFill>
          <p:spPr>
            <a:xfrm>
              <a:off x="0" y="1008888"/>
              <a:ext cx="9144000" cy="144779"/>
            </a:xfrm>
            <a:prstGeom prst="rect">
              <a:avLst/>
            </a:prstGeom>
            <a:grpFill/>
            <a:ln>
              <a:solidFill>
                <a:schemeClr val="tx1"/>
              </a:solidFill>
            </a:ln>
          </p:spPr>
        </p:pic>
        <p:sp>
          <p:nvSpPr>
            <p:cNvPr id="8" name="object 8"/>
            <p:cNvSpPr/>
            <p:nvPr/>
          </p:nvSpPr>
          <p:spPr>
            <a:xfrm>
              <a:off x="761" y="1055370"/>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sp>
        <p:nvSpPr>
          <p:cNvPr id="9" name="object 9"/>
          <p:cNvSpPr txBox="1">
            <a:spLocks noGrp="1"/>
          </p:cNvSpPr>
          <p:nvPr>
            <p:ph type="title"/>
          </p:nvPr>
        </p:nvSpPr>
        <p:spPr>
          <a:xfrm>
            <a:off x="228600" y="469138"/>
            <a:ext cx="6445631" cy="289823"/>
          </a:xfrm>
          <a:prstGeom prst="rect">
            <a:avLst/>
          </a:prstGeom>
        </p:spPr>
        <p:txBody>
          <a:bodyPr vert="horz" wrap="square" lIns="0" tIns="12700" rIns="0" bIns="0" rtlCol="0">
            <a:spAutoFit/>
          </a:bodyPr>
          <a:lstStyle/>
          <a:p>
            <a:pPr marL="12700">
              <a:lnSpc>
                <a:spcPct val="100000"/>
              </a:lnSpc>
              <a:spcBef>
                <a:spcPts val="100"/>
              </a:spcBef>
            </a:pPr>
            <a:r>
              <a:rPr lang="en-GB" spc="-105" dirty="0" smtClean="0"/>
              <a:t>WHO IS CORNERSTONE ASSET MANAGERS LIMITED</a:t>
            </a:r>
            <a:endParaRPr spc="-145" dirty="0"/>
          </a:p>
        </p:txBody>
      </p:sp>
      <p:sp>
        <p:nvSpPr>
          <p:cNvPr id="10" name="object 10"/>
          <p:cNvSpPr txBox="1"/>
          <p:nvPr/>
        </p:nvSpPr>
        <p:spPr>
          <a:xfrm>
            <a:off x="304291" y="1278382"/>
            <a:ext cx="8441055" cy="875240"/>
          </a:xfrm>
          <a:prstGeom prst="rect">
            <a:avLst/>
          </a:prstGeom>
          <a:noFill/>
          <a:ln w="25400">
            <a:solidFill>
              <a:schemeClr val="accent6">
                <a:lumMod val="20000"/>
                <a:lumOff val="80000"/>
              </a:schemeClr>
            </a:solidFill>
          </a:ln>
        </p:spPr>
        <p:txBody>
          <a:bodyPr vert="horz" wrap="square" lIns="0" tIns="13335" rIns="0" bIns="0" rtlCol="0">
            <a:spAutoFit/>
          </a:bodyPr>
          <a:lstStyle/>
          <a:p>
            <a:pPr marL="12700">
              <a:lnSpc>
                <a:spcPct val="100000"/>
              </a:lnSpc>
              <a:spcBef>
                <a:spcPts val="105"/>
              </a:spcBef>
              <a:tabLst>
                <a:tab pos="354965" algn="l"/>
                <a:tab pos="355600" algn="l"/>
              </a:tabLst>
            </a:pPr>
            <a:r>
              <a:rPr lang="en-GB" sz="1400" b="1" spc="5" dirty="0" smtClean="0">
                <a:latin typeface="Verdana" panose="020B0604030504040204"/>
                <a:cs typeface="Verdana" panose="020B0604030504040204"/>
              </a:rPr>
              <a:t>Cornerstone Asset Managers Limited </a:t>
            </a:r>
            <a:r>
              <a:rPr lang="en-GB" sz="1400" spc="5" dirty="0" smtClean="0">
                <a:latin typeface="Verdana" panose="020B0604030504040204"/>
                <a:cs typeface="Verdana" panose="020B0604030504040204"/>
              </a:rPr>
              <a:t>is an Investment Management Company Incorporated in Uganda and is currently pursuing a Fund Management License under both the Capital Markets Authority Uganda(CMA) and the Uganda Retirement Benefits Regulatory Authority(UBRA)</a:t>
            </a:r>
            <a:endParaRPr sz="1400" dirty="0">
              <a:latin typeface="Verdana" panose="020B0604030504040204"/>
              <a:cs typeface="Verdana" panose="020B0604030504040204"/>
            </a:endParaRPr>
          </a:p>
        </p:txBody>
      </p:sp>
      <p:sp>
        <p:nvSpPr>
          <p:cNvPr id="17" name="object 10"/>
          <p:cNvSpPr txBox="1"/>
          <p:nvPr/>
        </p:nvSpPr>
        <p:spPr>
          <a:xfrm>
            <a:off x="258417" y="2835775"/>
            <a:ext cx="8441055" cy="444352"/>
          </a:xfrm>
          <a:prstGeom prst="rect">
            <a:avLst/>
          </a:prstGeom>
          <a:noFill/>
          <a:ln w="25400">
            <a:solidFill>
              <a:schemeClr val="accent6">
                <a:lumMod val="20000"/>
                <a:lumOff val="80000"/>
              </a:schemeClr>
            </a:solidFill>
          </a:ln>
        </p:spPr>
        <p:txBody>
          <a:bodyPr vert="horz" wrap="square" lIns="0" tIns="13335" rIns="0" bIns="0" rtlCol="0">
            <a:spAutoFit/>
          </a:bodyPr>
          <a:lstStyle/>
          <a:p>
            <a:pPr marL="12700">
              <a:lnSpc>
                <a:spcPct val="100000"/>
              </a:lnSpc>
              <a:spcBef>
                <a:spcPts val="105"/>
              </a:spcBef>
              <a:tabLst>
                <a:tab pos="354965" algn="l"/>
                <a:tab pos="355600" algn="l"/>
              </a:tabLst>
            </a:pPr>
            <a:r>
              <a:rPr lang="en-GB" sz="1400" b="1" spc="5" dirty="0">
                <a:latin typeface="Verdana" panose="020B0604030504040204"/>
                <a:cs typeface="Verdana" panose="020B0604030504040204"/>
              </a:rPr>
              <a:t>Our Vision </a:t>
            </a:r>
            <a:r>
              <a:rPr lang="en-GB" sz="1400" spc="5" dirty="0" smtClean="0">
                <a:latin typeface="Verdana" panose="020B0604030504040204"/>
                <a:cs typeface="Verdana" panose="020B0604030504040204"/>
              </a:rPr>
              <a:t>is </a:t>
            </a:r>
            <a:r>
              <a:rPr lang="en-GB" sz="1400" spc="5" dirty="0">
                <a:latin typeface="Verdana" panose="020B0604030504040204"/>
                <a:cs typeface="Verdana" panose="020B0604030504040204"/>
              </a:rPr>
              <a:t>to pursue the  African </a:t>
            </a:r>
            <a:r>
              <a:rPr lang="en-GB" sz="1400" spc="5" dirty="0" smtClean="0">
                <a:latin typeface="Verdana" panose="020B0604030504040204"/>
                <a:cs typeface="Verdana" panose="020B0604030504040204"/>
              </a:rPr>
              <a:t>Renaissance by enabling </a:t>
            </a:r>
            <a:r>
              <a:rPr lang="en-GB" sz="1400" spc="5" dirty="0">
                <a:latin typeface="Verdana" panose="020B0604030504040204"/>
                <a:cs typeface="Verdana" panose="020B0604030504040204"/>
              </a:rPr>
              <a:t>more people experience financial well-being. </a:t>
            </a:r>
            <a:endParaRPr sz="1400" dirty="0">
              <a:latin typeface="Verdana" panose="020B0604030504040204"/>
              <a:cs typeface="Verdana" panose="020B0604030504040204"/>
            </a:endParaRPr>
          </a:p>
        </p:txBody>
      </p:sp>
      <p:sp>
        <p:nvSpPr>
          <p:cNvPr id="13" name="object 10"/>
          <p:cNvSpPr txBox="1"/>
          <p:nvPr/>
        </p:nvSpPr>
        <p:spPr>
          <a:xfrm>
            <a:off x="228600" y="3810000"/>
            <a:ext cx="8441055" cy="659796"/>
          </a:xfrm>
          <a:prstGeom prst="rect">
            <a:avLst/>
          </a:prstGeom>
          <a:noFill/>
          <a:ln w="25400">
            <a:solidFill>
              <a:schemeClr val="accent6">
                <a:lumMod val="20000"/>
                <a:lumOff val="80000"/>
              </a:schemeClr>
            </a:solidFill>
          </a:ln>
        </p:spPr>
        <p:txBody>
          <a:bodyPr vert="horz" wrap="square" lIns="0" tIns="13335" rIns="0" bIns="0" rtlCol="0">
            <a:spAutoFit/>
          </a:bodyPr>
          <a:lstStyle/>
          <a:p>
            <a:pPr marL="12700">
              <a:lnSpc>
                <a:spcPct val="100000"/>
              </a:lnSpc>
              <a:spcBef>
                <a:spcPts val="105"/>
              </a:spcBef>
              <a:tabLst>
                <a:tab pos="354965" algn="l"/>
                <a:tab pos="355600" algn="l"/>
              </a:tabLst>
            </a:pPr>
            <a:r>
              <a:rPr lang="en-GB" sz="1400" b="1" spc="5" dirty="0" smtClean="0">
                <a:latin typeface="Verdana" panose="020B0604030504040204"/>
                <a:cs typeface="Verdana" panose="020B0604030504040204"/>
              </a:rPr>
              <a:t>Cornerstone Asset Managers Limited </a:t>
            </a:r>
            <a:r>
              <a:rPr lang="en-GB" sz="1400" spc="5" dirty="0" smtClean="0">
                <a:latin typeface="Verdana" panose="020B0604030504040204"/>
                <a:cs typeface="Verdana" panose="020B0604030504040204"/>
              </a:rPr>
              <a:t>is a 80% owned by Stewards Financial Holdings which is a Uganda incorporated and 100% owned by Ugandan Locals. The remaining 20%  Ownership is held by internal staff under the staff ownership plan.</a:t>
            </a:r>
            <a:endParaRPr sz="1400" dirty="0">
              <a:latin typeface="Verdana" panose="020B0604030504040204"/>
              <a:cs typeface="Verdana" panose="020B0604030504040204"/>
            </a:endParaRPr>
          </a:p>
        </p:txBody>
      </p:sp>
      <p:sp>
        <p:nvSpPr>
          <p:cNvPr id="16" name="object 10"/>
          <p:cNvSpPr txBox="1"/>
          <p:nvPr/>
        </p:nvSpPr>
        <p:spPr>
          <a:xfrm>
            <a:off x="245745" y="4965848"/>
            <a:ext cx="8441055" cy="444352"/>
          </a:xfrm>
          <a:prstGeom prst="rect">
            <a:avLst/>
          </a:prstGeom>
          <a:noFill/>
          <a:ln w="25400">
            <a:solidFill>
              <a:schemeClr val="accent6">
                <a:lumMod val="20000"/>
                <a:lumOff val="80000"/>
              </a:schemeClr>
            </a:solidFill>
          </a:ln>
        </p:spPr>
        <p:txBody>
          <a:bodyPr vert="horz" wrap="square" lIns="0" tIns="13335" rIns="0" bIns="0" rtlCol="0">
            <a:spAutoFit/>
          </a:bodyPr>
          <a:lstStyle/>
          <a:p>
            <a:pPr marL="12700">
              <a:lnSpc>
                <a:spcPct val="100000"/>
              </a:lnSpc>
              <a:spcBef>
                <a:spcPts val="105"/>
              </a:spcBef>
              <a:tabLst>
                <a:tab pos="354965" algn="l"/>
                <a:tab pos="355600" algn="l"/>
              </a:tabLst>
            </a:pPr>
            <a:r>
              <a:rPr lang="en-GB" sz="1400" b="1" spc="5" dirty="0" smtClean="0">
                <a:latin typeface="Verdana" panose="020B0604030504040204"/>
                <a:cs typeface="Verdana" panose="020B0604030504040204"/>
              </a:rPr>
              <a:t>Cornerstone Asset Managers  </a:t>
            </a:r>
            <a:r>
              <a:rPr lang="en-GB" sz="1400" spc="5" dirty="0" smtClean="0">
                <a:latin typeface="Verdana" panose="020B0604030504040204"/>
                <a:cs typeface="Verdana" panose="020B0604030504040204"/>
              </a:rPr>
              <a:t>is adequately capitalized with a Capital Base above </a:t>
            </a:r>
            <a:r>
              <a:rPr lang="en-GB" sz="1400" spc="5" dirty="0" err="1" smtClean="0">
                <a:latin typeface="Verdana" panose="020B0604030504040204"/>
                <a:cs typeface="Verdana" panose="020B0604030504040204"/>
              </a:rPr>
              <a:t>Ushs</a:t>
            </a:r>
            <a:r>
              <a:rPr lang="en-GB" sz="1400" spc="5" dirty="0" smtClean="0">
                <a:latin typeface="Verdana" panose="020B0604030504040204"/>
                <a:cs typeface="Verdana" panose="020B0604030504040204"/>
              </a:rPr>
              <a:t>. 1,500,000,000.</a:t>
            </a:r>
            <a:endParaRPr sz="1400" dirty="0">
              <a:latin typeface="Verdana" panose="020B0604030504040204"/>
              <a:cs typeface="Verdana" panose="020B0604030504040204"/>
            </a:endParaRPr>
          </a:p>
        </p:txBody>
      </p:sp>
      <p:pic>
        <p:nvPicPr>
          <p:cNvPr id="18" name="Picture 17"/>
          <p:cNvPicPr>
            <a:picLocks noChangeAspect="1"/>
          </p:cNvPicPr>
          <p:nvPr/>
        </p:nvPicPr>
        <p:blipFill>
          <a:blip r:embed="rId2"/>
          <a:stretch>
            <a:fillRect/>
          </a:stretch>
        </p:blipFill>
        <p:spPr>
          <a:xfrm>
            <a:off x="7391400" y="6112765"/>
            <a:ext cx="1683345" cy="71479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19800"/>
            <a:ext cx="9144761" cy="144779"/>
            <a:chOff x="0" y="6193535"/>
            <a:chExt cx="9144761" cy="144779"/>
          </a:xfrm>
          <a:solidFill>
            <a:srgbClr val="FFC000"/>
          </a:solidFill>
        </p:grpSpPr>
        <p:pic>
          <p:nvPicPr>
            <p:cNvPr id="4" name="object 4"/>
            <p:cNvPicPr/>
            <p:nvPr/>
          </p:nvPicPr>
          <p:blipFill>
            <a:blip r:embed="rId1" cstate="print"/>
            <a:stretch>
              <a:fillRect/>
            </a:stretch>
          </p:blipFill>
          <p:spPr>
            <a:xfrm>
              <a:off x="0" y="6193535"/>
              <a:ext cx="9144000" cy="144779"/>
            </a:xfrm>
            <a:prstGeom prst="rect">
              <a:avLst/>
            </a:prstGeom>
            <a:grpFill/>
            <a:ln>
              <a:solidFill>
                <a:schemeClr val="tx1"/>
              </a:solidFill>
            </a:ln>
          </p:spPr>
        </p:pic>
        <p:sp>
          <p:nvSpPr>
            <p:cNvPr id="5" name="object 5"/>
            <p:cNvSpPr/>
            <p:nvPr/>
          </p:nvSpPr>
          <p:spPr>
            <a:xfrm>
              <a:off x="761" y="6240017"/>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grpSp>
        <p:nvGrpSpPr>
          <p:cNvPr id="6" name="object 6"/>
          <p:cNvGrpSpPr/>
          <p:nvPr/>
        </p:nvGrpSpPr>
        <p:grpSpPr>
          <a:xfrm>
            <a:off x="0" y="1008888"/>
            <a:ext cx="9145270" cy="144780"/>
            <a:chOff x="0" y="1008888"/>
            <a:chExt cx="9145270" cy="144780"/>
          </a:xfrm>
          <a:solidFill>
            <a:srgbClr val="FFC000"/>
          </a:solidFill>
        </p:grpSpPr>
        <p:pic>
          <p:nvPicPr>
            <p:cNvPr id="7" name="object 7"/>
            <p:cNvPicPr/>
            <p:nvPr/>
          </p:nvPicPr>
          <p:blipFill>
            <a:blip r:embed="rId1" cstate="print"/>
            <a:stretch>
              <a:fillRect/>
            </a:stretch>
          </p:blipFill>
          <p:spPr>
            <a:xfrm>
              <a:off x="0" y="1008888"/>
              <a:ext cx="9144000" cy="144779"/>
            </a:xfrm>
            <a:prstGeom prst="rect">
              <a:avLst/>
            </a:prstGeom>
            <a:grpFill/>
            <a:ln>
              <a:solidFill>
                <a:schemeClr val="tx1"/>
              </a:solidFill>
            </a:ln>
          </p:spPr>
        </p:pic>
        <p:sp>
          <p:nvSpPr>
            <p:cNvPr id="8" name="object 8"/>
            <p:cNvSpPr/>
            <p:nvPr/>
          </p:nvSpPr>
          <p:spPr>
            <a:xfrm>
              <a:off x="761" y="1055370"/>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sp>
        <p:nvSpPr>
          <p:cNvPr id="9" name="object 9"/>
          <p:cNvSpPr txBox="1">
            <a:spLocks noGrp="1"/>
          </p:cNvSpPr>
          <p:nvPr>
            <p:ph type="title"/>
          </p:nvPr>
        </p:nvSpPr>
        <p:spPr>
          <a:xfrm>
            <a:off x="228600" y="469138"/>
            <a:ext cx="6445631" cy="566822"/>
          </a:xfrm>
          <a:prstGeom prst="rect">
            <a:avLst/>
          </a:prstGeom>
        </p:spPr>
        <p:txBody>
          <a:bodyPr vert="horz" wrap="square" lIns="0" tIns="12700" rIns="0" bIns="0" rtlCol="0">
            <a:spAutoFit/>
          </a:bodyPr>
          <a:lstStyle/>
          <a:p>
            <a:pPr marL="12700">
              <a:lnSpc>
                <a:spcPct val="100000"/>
              </a:lnSpc>
              <a:spcBef>
                <a:spcPts val="100"/>
              </a:spcBef>
            </a:pPr>
            <a:r>
              <a:rPr lang="en-GB" spc="-105" dirty="0" smtClean="0"/>
              <a:t>WHO IS CORNERSTONE ASSET </a:t>
            </a:r>
            <a:r>
              <a:rPr lang="en-GB" spc="-105" dirty="0"/>
              <a:t>MANAGERS LIMITED--Our </a:t>
            </a:r>
            <a:r>
              <a:rPr lang="en-GB" spc="-105" dirty="0" smtClean="0"/>
              <a:t>Team-The Board</a:t>
            </a:r>
            <a:endParaRPr spc="-145" dirty="0"/>
          </a:p>
        </p:txBody>
      </p:sp>
      <p:pic>
        <p:nvPicPr>
          <p:cNvPr id="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36"/>
            <a:ext cx="1905000" cy="144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bject 10"/>
          <p:cNvSpPr txBox="1"/>
          <p:nvPr/>
        </p:nvSpPr>
        <p:spPr>
          <a:xfrm>
            <a:off x="1981200" y="1219065"/>
            <a:ext cx="7086600" cy="1678023"/>
          </a:xfrm>
          <a:prstGeom prst="rect">
            <a:avLst/>
          </a:prstGeom>
          <a:noFill/>
          <a:ln w="25400">
            <a:solidFill>
              <a:schemeClr val="accent6">
                <a:lumMod val="20000"/>
                <a:lumOff val="80000"/>
              </a:schemeClr>
            </a:solidFill>
          </a:ln>
        </p:spPr>
        <p:txBody>
          <a:bodyPr vert="horz" wrap="square" lIns="0" tIns="13335" rIns="0" bIns="0" rtlCol="0">
            <a:spAutoFit/>
          </a:bodyPr>
          <a:lstStyle/>
          <a:p>
            <a:pPr marL="12700">
              <a:lnSpc>
                <a:spcPct val="100000"/>
              </a:lnSpc>
              <a:spcBef>
                <a:spcPts val="105"/>
              </a:spcBef>
              <a:tabLst>
                <a:tab pos="354965" algn="l"/>
                <a:tab pos="355600" algn="l"/>
              </a:tabLst>
            </a:pPr>
            <a:r>
              <a:rPr lang="en-GB" sz="1400" b="1" spc="5" dirty="0" smtClean="0">
                <a:latin typeface="Verdana" panose="020B0604030504040204"/>
                <a:cs typeface="Verdana" panose="020B0604030504040204"/>
              </a:rPr>
              <a:t> Board Chairman- Michael </a:t>
            </a:r>
            <a:r>
              <a:rPr lang="en-GB" sz="1400" b="1" spc="5" dirty="0" err="1" smtClean="0">
                <a:latin typeface="Verdana" panose="020B0604030504040204"/>
                <a:cs typeface="Verdana" panose="020B0604030504040204"/>
              </a:rPr>
              <a:t>Opira</a:t>
            </a:r>
            <a:endParaRPr lang="en-GB" sz="1400" b="1"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smtClean="0">
                <a:latin typeface="Verdana" panose="020B0604030504040204"/>
                <a:cs typeface="Verdana" panose="020B0604030504040204"/>
              </a:rPr>
              <a:t>Michael </a:t>
            </a:r>
            <a:r>
              <a:rPr lang="en-GB" sz="1000" spc="5" dirty="0">
                <a:latin typeface="Verdana" panose="020B0604030504040204"/>
                <a:cs typeface="Verdana" panose="020B0604030504040204"/>
              </a:rPr>
              <a:t>a seasoned banker with a solid track record at business transformation with a key emphasis around systems and technology.</a:t>
            </a:r>
            <a:endParaRPr lang="en-GB" sz="1000" spc="5" dirty="0">
              <a:latin typeface="Verdana" panose="020B0604030504040204"/>
              <a:cs typeface="Verdana" panose="020B0604030504040204"/>
            </a:endParaRPr>
          </a:p>
          <a:p>
            <a:pPr marL="12700">
              <a:lnSpc>
                <a:spcPct val="100000"/>
              </a:lnSpc>
              <a:spcBef>
                <a:spcPts val="105"/>
              </a:spcBef>
              <a:tabLst>
                <a:tab pos="354965" algn="l"/>
                <a:tab pos="355600" algn="l"/>
              </a:tabLst>
            </a:pPr>
            <a:endParaRPr lang="en-GB" sz="1000" spc="5" dirty="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a:latin typeface="Verdana" panose="020B0604030504040204"/>
                <a:cs typeface="Verdana" panose="020B0604030504040204"/>
              </a:rPr>
              <a:t>Michael is currently the Chief Operations Officer at Housing Finance Bank a role he has held since 2021 leading transformation in the operations leading to improved profitability as seen in 2023 Annual Performance</a:t>
            </a:r>
            <a:r>
              <a:rPr lang="en-GB" sz="1000" spc="5" dirty="0" smtClean="0">
                <a:latin typeface="Verdana" panose="020B0604030504040204"/>
                <a:cs typeface="Verdana" panose="020B0604030504040204"/>
              </a:rPr>
              <a:t>.</a:t>
            </a:r>
            <a:endParaRPr lang="en-GB" sz="1000"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endParaRPr lang="en-GB" sz="1000" spc="5" dirty="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a:latin typeface="Verdana" panose="020B0604030504040204"/>
                <a:cs typeface="Verdana" panose="020B0604030504040204"/>
              </a:rPr>
              <a:t>Michael will be tasked with leading the company strategy from a governance point of view and will be critical to Cornerstone’s performance in the years ahead</a:t>
            </a:r>
            <a:r>
              <a:rPr lang="en-GB" sz="1000" spc="5" dirty="0" smtClean="0">
                <a:latin typeface="Verdana" panose="020B0604030504040204"/>
                <a:cs typeface="Verdana" panose="020B0604030504040204"/>
              </a:rPr>
              <a:t>.</a:t>
            </a:r>
            <a:endParaRPr sz="1000" dirty="0">
              <a:latin typeface="Verdana" panose="020B0604030504040204"/>
              <a:cs typeface="Verdana" panose="020B0604030504040204"/>
            </a:endParaRPr>
          </a:p>
        </p:txBody>
      </p:sp>
      <p:pic>
        <p:nvPicPr>
          <p:cNvPr id="102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352800"/>
            <a:ext cx="1447800" cy="143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bject 10"/>
          <p:cNvSpPr txBox="1"/>
          <p:nvPr/>
        </p:nvSpPr>
        <p:spPr>
          <a:xfrm>
            <a:off x="1828800" y="3386619"/>
            <a:ext cx="7117521" cy="1344599"/>
          </a:xfrm>
          <a:prstGeom prst="rect">
            <a:avLst/>
          </a:prstGeom>
          <a:noFill/>
          <a:ln w="25400">
            <a:solidFill>
              <a:schemeClr val="accent6">
                <a:lumMod val="20000"/>
                <a:lumOff val="80000"/>
              </a:schemeClr>
            </a:solidFill>
          </a:ln>
        </p:spPr>
        <p:txBody>
          <a:bodyPr vert="horz" wrap="square" lIns="0" tIns="13335" rIns="0" bIns="0" rtlCol="0">
            <a:spAutoFit/>
          </a:bodyPr>
          <a:lstStyle/>
          <a:p>
            <a:pPr marL="12700">
              <a:lnSpc>
                <a:spcPct val="100000"/>
              </a:lnSpc>
              <a:spcBef>
                <a:spcPts val="105"/>
              </a:spcBef>
              <a:tabLst>
                <a:tab pos="354965" algn="l"/>
                <a:tab pos="355600" algn="l"/>
              </a:tabLst>
            </a:pPr>
            <a:r>
              <a:rPr lang="en-GB" sz="1400" b="1" spc="5" dirty="0" smtClean="0">
                <a:latin typeface="Verdana" panose="020B0604030504040204"/>
                <a:cs typeface="Verdana" panose="020B0604030504040204"/>
              </a:rPr>
              <a:t> Director- Martha </a:t>
            </a:r>
            <a:r>
              <a:rPr lang="en-GB" sz="1400" b="1" spc="5" dirty="0" err="1" smtClean="0">
                <a:latin typeface="Verdana" panose="020B0604030504040204"/>
                <a:cs typeface="Verdana" panose="020B0604030504040204"/>
              </a:rPr>
              <a:t>Okweyo</a:t>
            </a:r>
            <a:r>
              <a:rPr lang="en-GB" sz="1400" b="1" spc="5" dirty="0" smtClean="0">
                <a:latin typeface="Verdana" panose="020B0604030504040204"/>
                <a:cs typeface="Verdana" panose="020B0604030504040204"/>
              </a:rPr>
              <a:t> </a:t>
            </a:r>
            <a:r>
              <a:rPr lang="en-GB" sz="1400" b="1" spc="5" dirty="0" err="1" smtClean="0">
                <a:latin typeface="Verdana" panose="020B0604030504040204"/>
                <a:cs typeface="Verdana" panose="020B0604030504040204"/>
              </a:rPr>
              <a:t>Agaba</a:t>
            </a:r>
            <a:r>
              <a:rPr lang="en-GB" sz="1400" b="1" spc="5" dirty="0" smtClean="0">
                <a:latin typeface="Verdana" panose="020B0604030504040204"/>
                <a:cs typeface="Verdana" panose="020B0604030504040204"/>
              </a:rPr>
              <a:t>  </a:t>
            </a:r>
            <a:endParaRPr lang="en-GB" sz="1400" b="1"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err="1" smtClean="0">
                <a:latin typeface="Verdana" panose="020B0604030504040204"/>
                <a:cs typeface="Verdana" panose="020B0604030504040204"/>
              </a:rPr>
              <a:t>Marth</a:t>
            </a:r>
            <a:r>
              <a:rPr lang="en-GB" sz="1000" spc="5" dirty="0" smtClean="0">
                <a:latin typeface="Verdana" panose="020B0604030504040204"/>
                <a:cs typeface="Verdana" panose="020B0604030504040204"/>
              </a:rPr>
              <a:t> </a:t>
            </a:r>
            <a:r>
              <a:rPr lang="en-GB" sz="1000" spc="5" dirty="0">
                <a:latin typeface="Verdana" panose="020B0604030504040204"/>
                <a:cs typeface="Verdana" panose="020B0604030504040204"/>
              </a:rPr>
              <a:t>is a highly experienced and accomplished Senior </a:t>
            </a:r>
            <a:r>
              <a:rPr lang="en-GB" sz="1000" spc="5" dirty="0" smtClean="0">
                <a:latin typeface="Verdana" panose="020B0604030504040204"/>
                <a:cs typeface="Verdana" panose="020B0604030504040204"/>
              </a:rPr>
              <a:t>Architect, </a:t>
            </a:r>
            <a:r>
              <a:rPr lang="en-GB" sz="1000" spc="5" dirty="0">
                <a:latin typeface="Verdana" panose="020B0604030504040204"/>
                <a:cs typeface="Verdana" panose="020B0604030504040204"/>
              </a:rPr>
              <a:t>with over a decade of expertise in architectural design, project management, and stakeholder engagement. </a:t>
            </a:r>
            <a:endParaRPr lang="en-GB" sz="1000"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endParaRPr lang="en-GB" sz="1000"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smtClean="0">
                <a:latin typeface="Verdana" panose="020B0604030504040204"/>
                <a:cs typeface="Verdana" panose="020B0604030504040204"/>
              </a:rPr>
              <a:t>Martha's </a:t>
            </a:r>
            <a:r>
              <a:rPr lang="en-GB" sz="1000" spc="5" dirty="0">
                <a:latin typeface="Verdana" panose="020B0604030504040204"/>
                <a:cs typeface="Verdana" panose="020B0604030504040204"/>
              </a:rPr>
              <a:t>career includes significant roles at prestigious firms like Dar Al-</a:t>
            </a:r>
            <a:r>
              <a:rPr lang="en-GB" sz="1000" spc="5" dirty="0" err="1">
                <a:latin typeface="Verdana" panose="020B0604030504040204"/>
                <a:cs typeface="Verdana" panose="020B0604030504040204"/>
              </a:rPr>
              <a:t>Handasah</a:t>
            </a:r>
            <a:r>
              <a:rPr lang="en-GB" sz="1000" spc="5" dirty="0">
                <a:latin typeface="Verdana" panose="020B0604030504040204"/>
                <a:cs typeface="Verdana" panose="020B0604030504040204"/>
              </a:rPr>
              <a:t> Consultants, UNOPS/MONUSCO, and </a:t>
            </a:r>
            <a:r>
              <a:rPr lang="en-GB" sz="1000" spc="5" dirty="0" err="1">
                <a:latin typeface="Verdana" panose="020B0604030504040204"/>
                <a:cs typeface="Verdana" panose="020B0604030504040204"/>
              </a:rPr>
              <a:t>Symbion</a:t>
            </a:r>
            <a:r>
              <a:rPr lang="en-GB" sz="1000" spc="5" dirty="0">
                <a:latin typeface="Verdana" panose="020B0604030504040204"/>
                <a:cs typeface="Verdana" panose="020B0604030504040204"/>
              </a:rPr>
              <a:t> (U) Ltd. She has been instrumental in major projects such as the upgrading and expansion of Entebbe International Airport and the construction of key facilities at the Entebbe Support Base. </a:t>
            </a:r>
            <a:endParaRPr lang="en-GB" sz="1000" spc="5" dirty="0">
              <a:latin typeface="Verdana" panose="020B0604030504040204"/>
              <a:cs typeface="Verdana" panose="020B0604030504040204"/>
            </a:endParaRPr>
          </a:p>
        </p:txBody>
      </p:sp>
      <p:pic>
        <p:nvPicPr>
          <p:cNvPr id="17" name="Picture 16"/>
          <p:cNvPicPr>
            <a:picLocks noChangeAspect="1"/>
          </p:cNvPicPr>
          <p:nvPr/>
        </p:nvPicPr>
        <p:blipFill>
          <a:blip r:embed="rId4"/>
          <a:stretch>
            <a:fillRect/>
          </a:stretch>
        </p:blipFill>
        <p:spPr>
          <a:xfrm>
            <a:off x="7391400" y="6112765"/>
            <a:ext cx="1683345" cy="71479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19800"/>
            <a:ext cx="9144761" cy="144779"/>
            <a:chOff x="0" y="6193535"/>
            <a:chExt cx="9144761" cy="144779"/>
          </a:xfrm>
          <a:solidFill>
            <a:srgbClr val="FFC000"/>
          </a:solidFill>
        </p:grpSpPr>
        <p:pic>
          <p:nvPicPr>
            <p:cNvPr id="4" name="object 4"/>
            <p:cNvPicPr/>
            <p:nvPr/>
          </p:nvPicPr>
          <p:blipFill>
            <a:blip r:embed="rId1" cstate="print"/>
            <a:stretch>
              <a:fillRect/>
            </a:stretch>
          </p:blipFill>
          <p:spPr>
            <a:xfrm>
              <a:off x="0" y="6193535"/>
              <a:ext cx="9144000" cy="144779"/>
            </a:xfrm>
            <a:prstGeom prst="rect">
              <a:avLst/>
            </a:prstGeom>
            <a:grpFill/>
            <a:ln>
              <a:solidFill>
                <a:schemeClr val="tx1"/>
              </a:solidFill>
            </a:ln>
          </p:spPr>
        </p:pic>
        <p:sp>
          <p:nvSpPr>
            <p:cNvPr id="5" name="object 5"/>
            <p:cNvSpPr/>
            <p:nvPr/>
          </p:nvSpPr>
          <p:spPr>
            <a:xfrm>
              <a:off x="761" y="6240017"/>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grpSp>
        <p:nvGrpSpPr>
          <p:cNvPr id="6" name="object 6"/>
          <p:cNvGrpSpPr/>
          <p:nvPr/>
        </p:nvGrpSpPr>
        <p:grpSpPr>
          <a:xfrm>
            <a:off x="0" y="1008888"/>
            <a:ext cx="9145270" cy="144780"/>
            <a:chOff x="0" y="1008888"/>
            <a:chExt cx="9145270" cy="144780"/>
          </a:xfrm>
          <a:solidFill>
            <a:srgbClr val="FFC000"/>
          </a:solidFill>
        </p:grpSpPr>
        <p:pic>
          <p:nvPicPr>
            <p:cNvPr id="7" name="object 7"/>
            <p:cNvPicPr/>
            <p:nvPr/>
          </p:nvPicPr>
          <p:blipFill>
            <a:blip r:embed="rId1" cstate="print"/>
            <a:stretch>
              <a:fillRect/>
            </a:stretch>
          </p:blipFill>
          <p:spPr>
            <a:xfrm>
              <a:off x="0" y="1008888"/>
              <a:ext cx="9144000" cy="144779"/>
            </a:xfrm>
            <a:prstGeom prst="rect">
              <a:avLst/>
            </a:prstGeom>
            <a:grpFill/>
            <a:ln>
              <a:solidFill>
                <a:schemeClr val="tx1"/>
              </a:solidFill>
            </a:ln>
          </p:spPr>
        </p:pic>
        <p:sp>
          <p:nvSpPr>
            <p:cNvPr id="8" name="object 8"/>
            <p:cNvSpPr/>
            <p:nvPr/>
          </p:nvSpPr>
          <p:spPr>
            <a:xfrm>
              <a:off x="761" y="1055370"/>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sp>
        <p:nvSpPr>
          <p:cNvPr id="9" name="object 9"/>
          <p:cNvSpPr txBox="1">
            <a:spLocks noGrp="1"/>
          </p:cNvSpPr>
          <p:nvPr>
            <p:ph type="title"/>
          </p:nvPr>
        </p:nvSpPr>
        <p:spPr>
          <a:xfrm>
            <a:off x="228600" y="469138"/>
            <a:ext cx="6445631" cy="566822"/>
          </a:xfrm>
          <a:prstGeom prst="rect">
            <a:avLst/>
          </a:prstGeom>
        </p:spPr>
        <p:txBody>
          <a:bodyPr vert="horz" wrap="square" lIns="0" tIns="12700" rIns="0" bIns="0" rtlCol="0">
            <a:spAutoFit/>
          </a:bodyPr>
          <a:lstStyle/>
          <a:p>
            <a:pPr marL="12700">
              <a:lnSpc>
                <a:spcPct val="100000"/>
              </a:lnSpc>
              <a:spcBef>
                <a:spcPts val="100"/>
              </a:spcBef>
            </a:pPr>
            <a:r>
              <a:rPr lang="en-GB" spc="-105" dirty="0" smtClean="0"/>
              <a:t>WHO IS CORNERSTONE ASSET </a:t>
            </a:r>
            <a:r>
              <a:rPr lang="en-GB" spc="-105" dirty="0"/>
              <a:t>MANAGERS LIMITED--Our </a:t>
            </a:r>
            <a:r>
              <a:rPr lang="en-GB" spc="-105" dirty="0" smtClean="0"/>
              <a:t>Team-The Board</a:t>
            </a:r>
            <a:endParaRPr spc="-145" dirty="0"/>
          </a:p>
        </p:txBody>
      </p:sp>
      <p:sp>
        <p:nvSpPr>
          <p:cNvPr id="22" name="object 10"/>
          <p:cNvSpPr txBox="1"/>
          <p:nvPr/>
        </p:nvSpPr>
        <p:spPr>
          <a:xfrm>
            <a:off x="1676400" y="1219065"/>
            <a:ext cx="7391400" cy="1511311"/>
          </a:xfrm>
          <a:prstGeom prst="rect">
            <a:avLst/>
          </a:prstGeom>
          <a:noFill/>
          <a:ln w="25400">
            <a:solidFill>
              <a:schemeClr val="accent6">
                <a:lumMod val="20000"/>
                <a:lumOff val="80000"/>
              </a:schemeClr>
            </a:solidFill>
          </a:ln>
        </p:spPr>
        <p:txBody>
          <a:bodyPr vert="horz" wrap="square" lIns="0" tIns="13335" rIns="0" bIns="0" rtlCol="0">
            <a:spAutoFit/>
          </a:bodyPr>
          <a:lstStyle/>
          <a:p>
            <a:pPr marL="12700">
              <a:lnSpc>
                <a:spcPct val="100000"/>
              </a:lnSpc>
              <a:spcBef>
                <a:spcPts val="105"/>
              </a:spcBef>
              <a:tabLst>
                <a:tab pos="354965" algn="l"/>
                <a:tab pos="355600" algn="l"/>
              </a:tabLst>
            </a:pPr>
            <a:r>
              <a:rPr lang="en-GB" sz="1400" b="1" spc="5" dirty="0" smtClean="0">
                <a:latin typeface="Verdana" panose="020B0604030504040204"/>
                <a:cs typeface="Verdana" panose="020B0604030504040204"/>
              </a:rPr>
              <a:t> Director- Christina </a:t>
            </a:r>
            <a:r>
              <a:rPr lang="en-GB" sz="1400" b="1" spc="5" dirty="0" err="1" smtClean="0">
                <a:latin typeface="Verdana" panose="020B0604030504040204"/>
                <a:cs typeface="Verdana" panose="020B0604030504040204"/>
              </a:rPr>
              <a:t>Lunkuse</a:t>
            </a:r>
            <a:endParaRPr lang="en-GB" sz="1400" b="1"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smtClean="0">
                <a:latin typeface="Verdana" panose="020B0604030504040204"/>
                <a:cs typeface="Verdana" panose="020B0604030504040204"/>
              </a:rPr>
              <a:t>Christina </a:t>
            </a:r>
            <a:r>
              <a:rPr lang="en-GB" sz="1000" spc="5" dirty="0">
                <a:latin typeface="Verdana" panose="020B0604030504040204"/>
                <a:cs typeface="Verdana" panose="020B0604030504040204"/>
              </a:rPr>
              <a:t>is a seasoned professional with a background in providing strategy </a:t>
            </a:r>
            <a:r>
              <a:rPr lang="en-GB" sz="1000" spc="5" dirty="0" smtClean="0">
                <a:latin typeface="Verdana" panose="020B0604030504040204"/>
                <a:cs typeface="Verdana" panose="020B0604030504040204"/>
              </a:rPr>
              <a:t>and investment </a:t>
            </a:r>
            <a:r>
              <a:rPr lang="en-GB" sz="1000" spc="5" dirty="0">
                <a:latin typeface="Verdana" panose="020B0604030504040204"/>
                <a:cs typeface="Verdana" panose="020B0604030504040204"/>
              </a:rPr>
              <a:t>advisory services to businesses. She uses her business acumen </a:t>
            </a:r>
            <a:r>
              <a:rPr lang="en-GB" sz="1000" spc="5" dirty="0" smtClean="0">
                <a:latin typeface="Verdana" panose="020B0604030504040204"/>
                <a:cs typeface="Verdana" panose="020B0604030504040204"/>
              </a:rPr>
              <a:t>and hands-on </a:t>
            </a:r>
            <a:r>
              <a:rPr lang="en-GB" sz="1000" spc="5" dirty="0">
                <a:latin typeface="Verdana" panose="020B0604030504040204"/>
                <a:cs typeface="Verdana" panose="020B0604030504040204"/>
              </a:rPr>
              <a:t>experience to understand how businesses operate to make money, and </a:t>
            </a:r>
            <a:r>
              <a:rPr lang="en-GB" sz="1000" spc="5" dirty="0" smtClean="0">
                <a:latin typeface="Verdana" panose="020B0604030504040204"/>
                <a:cs typeface="Verdana" panose="020B0604030504040204"/>
              </a:rPr>
              <a:t>to proactively </a:t>
            </a:r>
            <a:r>
              <a:rPr lang="en-GB" sz="1000" spc="5" dirty="0">
                <a:latin typeface="Verdana" panose="020B0604030504040204"/>
                <a:cs typeface="Verdana" panose="020B0604030504040204"/>
              </a:rPr>
              <a:t>anticipate, navigate and leverage internal and external trends that could</a:t>
            </a:r>
            <a:endParaRPr lang="en-GB" sz="1000" spc="5" dirty="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a:latin typeface="Verdana" panose="020B0604030504040204"/>
                <a:cs typeface="Verdana" panose="020B0604030504040204"/>
              </a:rPr>
              <a:t>impact the vision and operations of a company</a:t>
            </a:r>
            <a:r>
              <a:rPr lang="en-GB" sz="1000" spc="5" dirty="0" smtClean="0">
                <a:latin typeface="Verdana" panose="020B0604030504040204"/>
                <a:cs typeface="Verdana" panose="020B0604030504040204"/>
              </a:rPr>
              <a:t>.</a:t>
            </a:r>
            <a:endParaRPr lang="en-GB" sz="1000"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endParaRPr lang="en-GB" sz="1000"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smtClean="0">
                <a:latin typeface="Verdana" panose="020B0604030504040204"/>
                <a:cs typeface="Verdana" panose="020B0604030504040204"/>
              </a:rPr>
              <a:t> She </a:t>
            </a:r>
            <a:r>
              <a:rPr lang="en-GB" sz="1000" spc="5" dirty="0">
                <a:latin typeface="Verdana" panose="020B0604030504040204"/>
                <a:cs typeface="Verdana" panose="020B0604030504040204"/>
              </a:rPr>
              <a:t>leverages a wealth of experience in transaction advisory, fund management </a:t>
            </a:r>
            <a:r>
              <a:rPr lang="en-GB" sz="1000" spc="5" dirty="0" smtClean="0">
                <a:latin typeface="Verdana" panose="020B0604030504040204"/>
                <a:cs typeface="Verdana" panose="020B0604030504040204"/>
              </a:rPr>
              <a:t>and business </a:t>
            </a:r>
            <a:r>
              <a:rPr lang="en-GB" sz="1000" spc="5" dirty="0">
                <a:latin typeface="Verdana" panose="020B0604030504040204"/>
                <a:cs typeface="Verdana" panose="020B0604030504040204"/>
              </a:rPr>
              <a:t>capacity building to support entrepreneurs to grow sustainable businesses a seasoned banker with a solid track record at business transformation with a key emphasis around systems and technology</a:t>
            </a:r>
            <a:r>
              <a:rPr lang="en-GB" sz="1000" spc="5" dirty="0" smtClean="0">
                <a:latin typeface="Verdana" panose="020B0604030504040204"/>
                <a:cs typeface="Verdana" panose="020B0604030504040204"/>
              </a:rPr>
              <a:t>.</a:t>
            </a:r>
            <a:endParaRPr lang="en-GB" sz="1000" spc="5" dirty="0">
              <a:latin typeface="Verdana" panose="020B0604030504040204"/>
              <a:cs typeface="Verdana" panose="020B0604030504040204"/>
            </a:endParaRPr>
          </a:p>
        </p:txBody>
      </p:sp>
      <p:sp>
        <p:nvSpPr>
          <p:cNvPr id="24" name="object 10"/>
          <p:cNvSpPr txBox="1"/>
          <p:nvPr/>
        </p:nvSpPr>
        <p:spPr>
          <a:xfrm>
            <a:off x="1734930" y="2908289"/>
            <a:ext cx="7391400" cy="1960152"/>
          </a:xfrm>
          <a:prstGeom prst="rect">
            <a:avLst/>
          </a:prstGeom>
          <a:noFill/>
          <a:ln w="25400">
            <a:solidFill>
              <a:schemeClr val="accent6">
                <a:lumMod val="20000"/>
                <a:lumOff val="80000"/>
              </a:schemeClr>
            </a:solidFill>
          </a:ln>
        </p:spPr>
        <p:txBody>
          <a:bodyPr vert="horz" wrap="square" lIns="0" tIns="13335" rIns="0" bIns="0" rtlCol="0">
            <a:spAutoFit/>
          </a:bodyPr>
          <a:lstStyle/>
          <a:p>
            <a:pPr marL="12700">
              <a:lnSpc>
                <a:spcPct val="100000"/>
              </a:lnSpc>
              <a:spcBef>
                <a:spcPts val="105"/>
              </a:spcBef>
              <a:tabLst>
                <a:tab pos="354965" algn="l"/>
                <a:tab pos="355600" algn="l"/>
              </a:tabLst>
            </a:pPr>
            <a:r>
              <a:rPr lang="en-GB" sz="1400" b="1" spc="5" dirty="0" smtClean="0">
                <a:latin typeface="Verdana" panose="020B0604030504040204"/>
                <a:cs typeface="Verdana" panose="020B0604030504040204"/>
              </a:rPr>
              <a:t> Managing Director- Simon </a:t>
            </a:r>
            <a:r>
              <a:rPr lang="en-GB" sz="1400" b="1" spc="5" dirty="0" err="1" smtClean="0">
                <a:latin typeface="Verdana" panose="020B0604030504040204"/>
                <a:cs typeface="Verdana" panose="020B0604030504040204"/>
              </a:rPr>
              <a:t>Mwebaze</a:t>
            </a:r>
            <a:r>
              <a:rPr lang="en-GB" sz="1400" b="1" spc="5" dirty="0" smtClean="0">
                <a:latin typeface="Verdana" panose="020B0604030504040204"/>
                <a:cs typeface="Verdana" panose="020B0604030504040204"/>
              </a:rPr>
              <a:t>, CFA</a:t>
            </a:r>
            <a:endParaRPr lang="en-GB" sz="1400" b="1"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smtClean="0">
                <a:latin typeface="Verdana" panose="020B0604030504040204"/>
                <a:cs typeface="Verdana" panose="020B0604030504040204"/>
              </a:rPr>
              <a:t>Simon is an investment professional with a strong passion towards enabling individuals and institutions achieve their financial goals and well being. With over 15years actively managing portfolios and asset management companies, Simon has delivered a consistent record enabling many investors across Uganda and the world over achieve their investment goals. </a:t>
            </a:r>
            <a:endParaRPr lang="en-GB" sz="1000"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endParaRPr lang="en-GB" sz="1000" spc="5" dirty="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smtClean="0">
                <a:latin typeface="Verdana" panose="020B0604030504040204"/>
                <a:cs typeface="Verdana" panose="020B0604030504040204"/>
              </a:rPr>
              <a:t>Simon most recently has served as the Managing Director for Old Mutual Investment Group Uganda leading a business transformation and building the largest unit trust fund in East Africa with Assets Under Management of USD 552m as of 20</a:t>
            </a:r>
            <a:r>
              <a:rPr lang="en-GB" sz="1000" spc="5" baseline="30000" dirty="0" smtClean="0">
                <a:latin typeface="Verdana" panose="020B0604030504040204"/>
                <a:cs typeface="Verdana" panose="020B0604030504040204"/>
              </a:rPr>
              <a:t>th</a:t>
            </a:r>
            <a:r>
              <a:rPr lang="en-GB" sz="1000" spc="5" dirty="0" smtClean="0">
                <a:latin typeface="Verdana" panose="020B0604030504040204"/>
                <a:cs typeface="Verdana" panose="020B0604030504040204"/>
              </a:rPr>
              <a:t> May 2024. In addition, Simon is a Director at the Uganda Securities Exchange(USE) representing Stock Brokers, He also chairs the Finance, Human Capital and Administration board Committee the Exchange. Simon is a member of the CFA Society of East Africa and also Fund Managers Association of Uganda. He is also the Vice Chairperson and member of the Uganda Bond Market Association.</a:t>
            </a:r>
            <a:endParaRPr lang="en-GB" sz="1000" spc="5" dirty="0">
              <a:latin typeface="Verdana" panose="020B0604030504040204"/>
              <a:cs typeface="Verdana" panose="020B0604030504040204"/>
            </a:endParaRPr>
          </a:p>
        </p:txBody>
      </p:sp>
      <p:pic>
        <p:nvPicPr>
          <p:cNvPr id="205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200006"/>
            <a:ext cx="1524000" cy="154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908289"/>
            <a:ext cx="1524000" cy="15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stretch>
            <a:fillRect/>
          </a:stretch>
        </p:blipFill>
        <p:spPr>
          <a:xfrm>
            <a:off x="7391400" y="6112765"/>
            <a:ext cx="1683345" cy="71479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19800"/>
            <a:ext cx="9144761" cy="144779"/>
            <a:chOff x="0" y="6193535"/>
            <a:chExt cx="9144761" cy="144779"/>
          </a:xfrm>
          <a:solidFill>
            <a:srgbClr val="FFC000"/>
          </a:solidFill>
        </p:grpSpPr>
        <p:pic>
          <p:nvPicPr>
            <p:cNvPr id="4" name="object 4"/>
            <p:cNvPicPr/>
            <p:nvPr/>
          </p:nvPicPr>
          <p:blipFill>
            <a:blip r:embed="rId1" cstate="print"/>
            <a:stretch>
              <a:fillRect/>
            </a:stretch>
          </p:blipFill>
          <p:spPr>
            <a:xfrm>
              <a:off x="0" y="6193535"/>
              <a:ext cx="9144000" cy="144779"/>
            </a:xfrm>
            <a:prstGeom prst="rect">
              <a:avLst/>
            </a:prstGeom>
            <a:grpFill/>
            <a:ln>
              <a:solidFill>
                <a:schemeClr val="tx1"/>
              </a:solidFill>
            </a:ln>
          </p:spPr>
        </p:pic>
        <p:sp>
          <p:nvSpPr>
            <p:cNvPr id="5" name="object 5"/>
            <p:cNvSpPr/>
            <p:nvPr/>
          </p:nvSpPr>
          <p:spPr>
            <a:xfrm>
              <a:off x="761" y="6240017"/>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grpSp>
        <p:nvGrpSpPr>
          <p:cNvPr id="6" name="object 6"/>
          <p:cNvGrpSpPr/>
          <p:nvPr/>
        </p:nvGrpSpPr>
        <p:grpSpPr>
          <a:xfrm>
            <a:off x="0" y="1008888"/>
            <a:ext cx="9145270" cy="144780"/>
            <a:chOff x="0" y="1008888"/>
            <a:chExt cx="9145270" cy="144780"/>
          </a:xfrm>
          <a:solidFill>
            <a:srgbClr val="FFC000"/>
          </a:solidFill>
        </p:grpSpPr>
        <p:pic>
          <p:nvPicPr>
            <p:cNvPr id="7" name="object 7"/>
            <p:cNvPicPr/>
            <p:nvPr/>
          </p:nvPicPr>
          <p:blipFill>
            <a:blip r:embed="rId1" cstate="print"/>
            <a:stretch>
              <a:fillRect/>
            </a:stretch>
          </p:blipFill>
          <p:spPr>
            <a:xfrm>
              <a:off x="0" y="1008888"/>
              <a:ext cx="9144000" cy="144779"/>
            </a:xfrm>
            <a:prstGeom prst="rect">
              <a:avLst/>
            </a:prstGeom>
            <a:grpFill/>
            <a:ln>
              <a:solidFill>
                <a:schemeClr val="tx1"/>
              </a:solidFill>
            </a:ln>
          </p:spPr>
        </p:pic>
        <p:sp>
          <p:nvSpPr>
            <p:cNvPr id="8" name="object 8"/>
            <p:cNvSpPr/>
            <p:nvPr/>
          </p:nvSpPr>
          <p:spPr>
            <a:xfrm>
              <a:off x="761" y="1055370"/>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sp>
        <p:nvSpPr>
          <p:cNvPr id="9" name="object 9"/>
          <p:cNvSpPr txBox="1">
            <a:spLocks noGrp="1"/>
          </p:cNvSpPr>
          <p:nvPr>
            <p:ph type="title"/>
          </p:nvPr>
        </p:nvSpPr>
        <p:spPr>
          <a:xfrm>
            <a:off x="228600" y="469138"/>
            <a:ext cx="6445631" cy="566822"/>
          </a:xfrm>
          <a:prstGeom prst="rect">
            <a:avLst/>
          </a:prstGeom>
        </p:spPr>
        <p:txBody>
          <a:bodyPr vert="horz" wrap="square" lIns="0" tIns="12700" rIns="0" bIns="0" rtlCol="0">
            <a:spAutoFit/>
          </a:bodyPr>
          <a:lstStyle/>
          <a:p>
            <a:pPr marL="12700">
              <a:lnSpc>
                <a:spcPct val="100000"/>
              </a:lnSpc>
              <a:spcBef>
                <a:spcPts val="100"/>
              </a:spcBef>
            </a:pPr>
            <a:r>
              <a:rPr lang="en-GB" spc="-105" dirty="0" smtClean="0"/>
              <a:t>WHO IS CORNERSTONE ASSET </a:t>
            </a:r>
            <a:r>
              <a:rPr lang="en-GB" spc="-105" dirty="0"/>
              <a:t>MANAGERS LIMITED--Our </a:t>
            </a:r>
            <a:r>
              <a:rPr lang="en-GB" spc="-105" dirty="0" smtClean="0"/>
              <a:t>Team-The Staff</a:t>
            </a:r>
            <a:endParaRPr spc="-145" dirty="0"/>
          </a:p>
        </p:txBody>
      </p:sp>
      <p:sp>
        <p:nvSpPr>
          <p:cNvPr id="24" name="object 10"/>
          <p:cNvSpPr txBox="1"/>
          <p:nvPr/>
        </p:nvSpPr>
        <p:spPr>
          <a:xfrm>
            <a:off x="1676400" y="1412974"/>
            <a:ext cx="7391400" cy="1960152"/>
          </a:xfrm>
          <a:prstGeom prst="rect">
            <a:avLst/>
          </a:prstGeom>
          <a:noFill/>
          <a:ln w="25400">
            <a:solidFill>
              <a:schemeClr val="accent6">
                <a:lumMod val="20000"/>
                <a:lumOff val="80000"/>
              </a:schemeClr>
            </a:solidFill>
          </a:ln>
        </p:spPr>
        <p:txBody>
          <a:bodyPr vert="horz" wrap="square" lIns="0" tIns="13335" rIns="0" bIns="0" rtlCol="0">
            <a:spAutoFit/>
          </a:bodyPr>
          <a:lstStyle/>
          <a:p>
            <a:pPr marL="12700">
              <a:lnSpc>
                <a:spcPct val="100000"/>
              </a:lnSpc>
              <a:spcBef>
                <a:spcPts val="105"/>
              </a:spcBef>
              <a:tabLst>
                <a:tab pos="354965" algn="l"/>
                <a:tab pos="355600" algn="l"/>
              </a:tabLst>
            </a:pPr>
            <a:r>
              <a:rPr lang="en-GB" sz="1400" b="1" spc="5" dirty="0" smtClean="0">
                <a:latin typeface="Verdana" panose="020B0604030504040204"/>
                <a:cs typeface="Verdana" panose="020B0604030504040204"/>
              </a:rPr>
              <a:t> Managing Director- Simon </a:t>
            </a:r>
            <a:r>
              <a:rPr lang="en-GB" sz="1400" b="1" spc="5" dirty="0" err="1" smtClean="0">
                <a:latin typeface="Verdana" panose="020B0604030504040204"/>
                <a:cs typeface="Verdana" panose="020B0604030504040204"/>
              </a:rPr>
              <a:t>Mwebaze</a:t>
            </a:r>
            <a:r>
              <a:rPr lang="en-GB" sz="1400" b="1" spc="5" dirty="0" smtClean="0">
                <a:latin typeface="Verdana" panose="020B0604030504040204"/>
                <a:cs typeface="Verdana" panose="020B0604030504040204"/>
              </a:rPr>
              <a:t>, CFA</a:t>
            </a:r>
            <a:endParaRPr lang="en-GB" sz="1400" b="1"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smtClean="0">
                <a:latin typeface="Verdana" panose="020B0604030504040204"/>
                <a:cs typeface="Verdana" panose="020B0604030504040204"/>
              </a:rPr>
              <a:t>Simon is an investment professional with a strong passion towards enabling individuals and institutions achieve their financial goals and well being. With over 15years actively managing portfolios and asset management companies, Simon has delivered a consistent record enabling many investors across Uganda and the world over achieve their investment goals. </a:t>
            </a:r>
            <a:endParaRPr lang="en-GB" sz="1000"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endParaRPr lang="en-GB" sz="1000" spc="5" dirty="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smtClean="0">
                <a:latin typeface="Verdana" panose="020B0604030504040204"/>
                <a:cs typeface="Verdana" panose="020B0604030504040204"/>
              </a:rPr>
              <a:t>Simon most recently has served as the Managing Director for Old Mutual Investment Group Uganda leading a business transformation and building the largest unit trust fund in East Africa with Assets Under Management of USD 552m as of 20</a:t>
            </a:r>
            <a:r>
              <a:rPr lang="en-GB" sz="1000" spc="5" baseline="30000" dirty="0" smtClean="0">
                <a:latin typeface="Verdana" panose="020B0604030504040204"/>
                <a:cs typeface="Verdana" panose="020B0604030504040204"/>
              </a:rPr>
              <a:t>th</a:t>
            </a:r>
            <a:r>
              <a:rPr lang="en-GB" sz="1000" spc="5" dirty="0" smtClean="0">
                <a:latin typeface="Verdana" panose="020B0604030504040204"/>
                <a:cs typeface="Verdana" panose="020B0604030504040204"/>
              </a:rPr>
              <a:t> May 2024. In addition, Simon is a Director at the Uganda Securities Exchange(USE) representing Stock Brokers, He also chairs the Finance, Human Capital and Administration board Committee the Exchange. Simon is a member of the CFA Society of East Africa and also Fund Managers Association of Uganda. He is also the Vice Chairperson and member of the Uganda Bond Market Association.</a:t>
            </a:r>
            <a:endParaRPr lang="en-GB" sz="1000" spc="5" dirty="0">
              <a:latin typeface="Verdana" panose="020B0604030504040204"/>
              <a:cs typeface="Verdana" panose="020B0604030504040204"/>
            </a:endParaRPr>
          </a:p>
        </p:txBody>
      </p:sp>
      <p:pic>
        <p:nvPicPr>
          <p:cNvPr id="205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412974"/>
            <a:ext cx="1524000" cy="163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830158"/>
            <a:ext cx="1524000" cy="158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bject 10"/>
          <p:cNvSpPr txBox="1"/>
          <p:nvPr/>
        </p:nvSpPr>
        <p:spPr>
          <a:xfrm>
            <a:off x="1676400" y="3800341"/>
            <a:ext cx="7391400" cy="1652375"/>
          </a:xfrm>
          <a:prstGeom prst="rect">
            <a:avLst/>
          </a:prstGeom>
          <a:noFill/>
          <a:ln w="25400">
            <a:solidFill>
              <a:schemeClr val="accent6">
                <a:lumMod val="20000"/>
                <a:lumOff val="80000"/>
              </a:schemeClr>
            </a:solidFill>
          </a:ln>
        </p:spPr>
        <p:txBody>
          <a:bodyPr vert="horz" wrap="square" lIns="0" tIns="13335" rIns="0" bIns="0" rtlCol="0">
            <a:spAutoFit/>
          </a:bodyPr>
          <a:lstStyle/>
          <a:p>
            <a:pPr marL="12700">
              <a:lnSpc>
                <a:spcPct val="100000"/>
              </a:lnSpc>
              <a:spcBef>
                <a:spcPts val="105"/>
              </a:spcBef>
              <a:tabLst>
                <a:tab pos="354965" algn="l"/>
                <a:tab pos="355600" algn="l"/>
              </a:tabLst>
            </a:pPr>
            <a:r>
              <a:rPr lang="en-GB" sz="1400" b="1" spc="5" dirty="0" smtClean="0">
                <a:latin typeface="Verdana" panose="020B0604030504040204"/>
                <a:cs typeface="Verdana" panose="020B0604030504040204"/>
              </a:rPr>
              <a:t> Risk Specialist- </a:t>
            </a:r>
            <a:r>
              <a:rPr lang="en-GB" sz="1400" b="1" spc="5" dirty="0" err="1" smtClean="0">
                <a:latin typeface="Verdana" panose="020B0604030504040204"/>
                <a:cs typeface="Verdana" panose="020B0604030504040204"/>
              </a:rPr>
              <a:t>Ketra</a:t>
            </a:r>
            <a:r>
              <a:rPr lang="en-GB" sz="1400" b="1" spc="5" dirty="0" smtClean="0">
                <a:latin typeface="Verdana" panose="020B0604030504040204"/>
                <a:cs typeface="Verdana" panose="020B0604030504040204"/>
              </a:rPr>
              <a:t> </a:t>
            </a:r>
            <a:r>
              <a:rPr lang="en-GB" sz="1400" b="1" spc="5" dirty="0" err="1" smtClean="0">
                <a:latin typeface="Verdana" panose="020B0604030504040204"/>
                <a:cs typeface="Verdana" panose="020B0604030504040204"/>
              </a:rPr>
              <a:t>Birungi</a:t>
            </a:r>
            <a:endParaRPr lang="en-GB" sz="1400" b="1" spc="5" dirty="0" smtClean="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err="1" smtClean="0">
                <a:latin typeface="Verdana" panose="020B0604030504040204"/>
                <a:cs typeface="Verdana" panose="020B0604030504040204"/>
              </a:rPr>
              <a:t>Ketra</a:t>
            </a:r>
            <a:r>
              <a:rPr lang="en-GB" sz="1000" spc="5" dirty="0" smtClean="0">
                <a:latin typeface="Verdana" panose="020B0604030504040204"/>
                <a:cs typeface="Verdana" panose="020B0604030504040204"/>
              </a:rPr>
              <a:t> is a </a:t>
            </a:r>
            <a:r>
              <a:rPr lang="en-GB" sz="1000" spc="5" dirty="0">
                <a:latin typeface="Verdana" panose="020B0604030504040204"/>
                <a:cs typeface="Verdana" panose="020B0604030504040204"/>
              </a:rPr>
              <a:t>seasoned Risk and Compliance professional from Uganda with extensive experience in data analysis, risk assessment, and conflict management. She holds a Bachelor of Science in Quantitative Economics from </a:t>
            </a:r>
            <a:r>
              <a:rPr lang="en-GB" sz="1000" spc="5" dirty="0" err="1">
                <a:latin typeface="Verdana" panose="020B0604030504040204"/>
                <a:cs typeface="Verdana" panose="020B0604030504040204"/>
              </a:rPr>
              <a:t>Makerere</a:t>
            </a:r>
            <a:r>
              <a:rPr lang="en-GB" sz="1000" spc="5" dirty="0">
                <a:latin typeface="Verdana" panose="020B0604030504040204"/>
                <a:cs typeface="Verdana" panose="020B0604030504040204"/>
              </a:rPr>
              <a:t> University and is currently pursuing a Master's in Business Administration from the University of East London, along with a Diploma in Risk Management from the Institute of Risk Management, UK.</a:t>
            </a:r>
            <a:endParaRPr lang="en-GB" sz="1000" spc="5" dirty="0">
              <a:latin typeface="Verdana" panose="020B0604030504040204"/>
              <a:cs typeface="Verdana" panose="020B0604030504040204"/>
            </a:endParaRPr>
          </a:p>
          <a:p>
            <a:pPr marL="12700">
              <a:lnSpc>
                <a:spcPct val="100000"/>
              </a:lnSpc>
              <a:spcBef>
                <a:spcPts val="105"/>
              </a:spcBef>
              <a:tabLst>
                <a:tab pos="354965" algn="l"/>
                <a:tab pos="355600" algn="l"/>
              </a:tabLst>
            </a:pPr>
            <a:endParaRPr lang="en-GB" sz="1000" spc="5" dirty="0">
              <a:latin typeface="Verdana" panose="020B0604030504040204"/>
              <a:cs typeface="Verdana" panose="020B0604030504040204"/>
            </a:endParaRPr>
          </a:p>
          <a:p>
            <a:pPr marL="12700">
              <a:lnSpc>
                <a:spcPct val="100000"/>
              </a:lnSpc>
              <a:spcBef>
                <a:spcPts val="105"/>
              </a:spcBef>
              <a:tabLst>
                <a:tab pos="354965" algn="l"/>
                <a:tab pos="355600" algn="l"/>
              </a:tabLst>
            </a:pPr>
            <a:r>
              <a:rPr lang="en-GB" sz="1000" spc="5" dirty="0" err="1">
                <a:latin typeface="Verdana" panose="020B0604030504040204"/>
                <a:cs typeface="Verdana" panose="020B0604030504040204"/>
              </a:rPr>
              <a:t>Ketra</a:t>
            </a:r>
            <a:r>
              <a:rPr lang="en-GB" sz="1000" spc="5" dirty="0">
                <a:latin typeface="Verdana" panose="020B0604030504040204"/>
                <a:cs typeface="Verdana" panose="020B0604030504040204"/>
              </a:rPr>
              <a:t> </a:t>
            </a:r>
            <a:r>
              <a:rPr lang="en-GB" sz="1000" spc="5" dirty="0" smtClean="0">
                <a:latin typeface="Verdana" panose="020B0604030504040204"/>
                <a:cs typeface="Verdana" panose="020B0604030504040204"/>
              </a:rPr>
              <a:t>has most recently been serving as </a:t>
            </a:r>
            <a:r>
              <a:rPr lang="en-GB" sz="1000" spc="5" dirty="0">
                <a:latin typeface="Verdana" panose="020B0604030504040204"/>
                <a:cs typeface="Verdana" panose="020B0604030504040204"/>
              </a:rPr>
              <a:t>the Risk and Compliance Lead at WAVE Transfer Limited, where she oversees regulatory compliance, fraud prevention, and risk management strategies. With a strong background in audit, compliance, and team leadership, she has held significant roles at Action Against Hunger USA and UAP Old Mutual Uganda, contributing to robust risk management frameworks and business continuity plans</a:t>
            </a:r>
            <a:r>
              <a:rPr lang="en-GB" sz="1000" spc="5" dirty="0" smtClean="0">
                <a:latin typeface="Verdana" panose="020B0604030504040204"/>
                <a:cs typeface="Verdana" panose="020B0604030504040204"/>
              </a:rPr>
              <a:t>.</a:t>
            </a:r>
            <a:endParaRPr lang="en-GB" sz="1000" spc="5" dirty="0">
              <a:latin typeface="Verdana" panose="020B0604030504040204"/>
              <a:cs typeface="Verdana" panose="020B0604030504040204"/>
            </a:endParaRPr>
          </a:p>
        </p:txBody>
      </p:sp>
      <p:pic>
        <p:nvPicPr>
          <p:cNvPr id="17" name="Picture 16"/>
          <p:cNvPicPr>
            <a:picLocks noChangeAspect="1"/>
          </p:cNvPicPr>
          <p:nvPr/>
        </p:nvPicPr>
        <p:blipFill>
          <a:blip r:embed="rId4"/>
          <a:stretch>
            <a:fillRect/>
          </a:stretch>
        </p:blipFill>
        <p:spPr>
          <a:xfrm>
            <a:off x="7391400" y="6112765"/>
            <a:ext cx="1683345" cy="71479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19800"/>
            <a:ext cx="9144761" cy="144779"/>
            <a:chOff x="0" y="6193535"/>
            <a:chExt cx="9144761" cy="144779"/>
          </a:xfrm>
          <a:solidFill>
            <a:srgbClr val="FFC000"/>
          </a:solidFill>
        </p:grpSpPr>
        <p:pic>
          <p:nvPicPr>
            <p:cNvPr id="4" name="object 4"/>
            <p:cNvPicPr/>
            <p:nvPr/>
          </p:nvPicPr>
          <p:blipFill>
            <a:blip r:embed="rId1" cstate="print"/>
            <a:stretch>
              <a:fillRect/>
            </a:stretch>
          </p:blipFill>
          <p:spPr>
            <a:xfrm>
              <a:off x="0" y="6193535"/>
              <a:ext cx="9144000" cy="144779"/>
            </a:xfrm>
            <a:prstGeom prst="rect">
              <a:avLst/>
            </a:prstGeom>
            <a:grpFill/>
            <a:ln>
              <a:solidFill>
                <a:schemeClr val="tx1"/>
              </a:solidFill>
            </a:ln>
          </p:spPr>
        </p:pic>
        <p:sp>
          <p:nvSpPr>
            <p:cNvPr id="5" name="object 5"/>
            <p:cNvSpPr/>
            <p:nvPr/>
          </p:nvSpPr>
          <p:spPr>
            <a:xfrm>
              <a:off x="761" y="6240017"/>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grpSp>
        <p:nvGrpSpPr>
          <p:cNvPr id="6" name="object 6"/>
          <p:cNvGrpSpPr/>
          <p:nvPr/>
        </p:nvGrpSpPr>
        <p:grpSpPr>
          <a:xfrm>
            <a:off x="0" y="1008888"/>
            <a:ext cx="9145270" cy="144780"/>
            <a:chOff x="0" y="1008888"/>
            <a:chExt cx="9145270" cy="144780"/>
          </a:xfrm>
          <a:solidFill>
            <a:srgbClr val="FFC000"/>
          </a:solidFill>
        </p:grpSpPr>
        <p:pic>
          <p:nvPicPr>
            <p:cNvPr id="7" name="object 7"/>
            <p:cNvPicPr/>
            <p:nvPr/>
          </p:nvPicPr>
          <p:blipFill>
            <a:blip r:embed="rId1" cstate="print"/>
            <a:stretch>
              <a:fillRect/>
            </a:stretch>
          </p:blipFill>
          <p:spPr>
            <a:xfrm>
              <a:off x="0" y="1008888"/>
              <a:ext cx="9144000" cy="144779"/>
            </a:xfrm>
            <a:prstGeom prst="rect">
              <a:avLst/>
            </a:prstGeom>
            <a:grpFill/>
            <a:ln>
              <a:solidFill>
                <a:schemeClr val="tx1"/>
              </a:solidFill>
            </a:ln>
          </p:spPr>
        </p:pic>
        <p:sp>
          <p:nvSpPr>
            <p:cNvPr id="8" name="object 8"/>
            <p:cNvSpPr/>
            <p:nvPr/>
          </p:nvSpPr>
          <p:spPr>
            <a:xfrm>
              <a:off x="761" y="1055370"/>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sp>
        <p:nvSpPr>
          <p:cNvPr id="9" name="object 9"/>
          <p:cNvSpPr txBox="1">
            <a:spLocks noGrp="1"/>
          </p:cNvSpPr>
          <p:nvPr>
            <p:ph type="title"/>
          </p:nvPr>
        </p:nvSpPr>
        <p:spPr>
          <a:xfrm>
            <a:off x="228600" y="2971800"/>
            <a:ext cx="6445631" cy="628377"/>
          </a:xfrm>
          <a:prstGeom prst="rect">
            <a:avLst/>
          </a:prstGeom>
        </p:spPr>
        <p:txBody>
          <a:bodyPr vert="horz" wrap="square" lIns="0" tIns="12700" rIns="0" bIns="0" rtlCol="0">
            <a:spAutoFit/>
          </a:bodyPr>
          <a:lstStyle/>
          <a:p>
            <a:pPr marL="12700">
              <a:lnSpc>
                <a:spcPct val="100000"/>
              </a:lnSpc>
              <a:spcBef>
                <a:spcPts val="100"/>
              </a:spcBef>
            </a:pPr>
            <a:r>
              <a:rPr lang="en-GB" sz="4000" spc="-105" dirty="0" smtClean="0">
                <a:solidFill>
                  <a:schemeClr val="tx2">
                    <a:lumMod val="50000"/>
                  </a:schemeClr>
                </a:solidFill>
              </a:rPr>
              <a:t>Our Services	 </a:t>
            </a:r>
            <a:endParaRPr sz="4000" spc="-145" dirty="0">
              <a:solidFill>
                <a:schemeClr val="tx2">
                  <a:lumMod val="50000"/>
                </a:schemeClr>
              </a:solidFill>
            </a:endParaRPr>
          </a:p>
        </p:txBody>
      </p:sp>
      <p:pic>
        <p:nvPicPr>
          <p:cNvPr id="17" name="Picture 16"/>
          <p:cNvPicPr>
            <a:picLocks noChangeAspect="1"/>
          </p:cNvPicPr>
          <p:nvPr/>
        </p:nvPicPr>
        <p:blipFill>
          <a:blip r:embed="rId2"/>
          <a:stretch>
            <a:fillRect/>
          </a:stretch>
        </p:blipFill>
        <p:spPr>
          <a:xfrm>
            <a:off x="7391400" y="6112765"/>
            <a:ext cx="1683345" cy="71479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19800"/>
            <a:ext cx="9144761" cy="144779"/>
            <a:chOff x="0" y="6193535"/>
            <a:chExt cx="9144761" cy="144779"/>
          </a:xfrm>
          <a:solidFill>
            <a:srgbClr val="FFC000"/>
          </a:solidFill>
        </p:grpSpPr>
        <p:pic>
          <p:nvPicPr>
            <p:cNvPr id="4" name="object 4"/>
            <p:cNvPicPr/>
            <p:nvPr/>
          </p:nvPicPr>
          <p:blipFill>
            <a:blip r:embed="rId1" cstate="print"/>
            <a:stretch>
              <a:fillRect/>
            </a:stretch>
          </p:blipFill>
          <p:spPr>
            <a:xfrm>
              <a:off x="0" y="6193535"/>
              <a:ext cx="9144000" cy="144779"/>
            </a:xfrm>
            <a:prstGeom prst="rect">
              <a:avLst/>
            </a:prstGeom>
            <a:grpFill/>
            <a:ln>
              <a:solidFill>
                <a:schemeClr val="tx1"/>
              </a:solidFill>
            </a:ln>
          </p:spPr>
        </p:pic>
        <p:sp>
          <p:nvSpPr>
            <p:cNvPr id="5" name="object 5"/>
            <p:cNvSpPr/>
            <p:nvPr/>
          </p:nvSpPr>
          <p:spPr>
            <a:xfrm>
              <a:off x="761" y="6240017"/>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grpSp>
        <p:nvGrpSpPr>
          <p:cNvPr id="6" name="object 6"/>
          <p:cNvGrpSpPr/>
          <p:nvPr/>
        </p:nvGrpSpPr>
        <p:grpSpPr>
          <a:xfrm>
            <a:off x="0" y="1008888"/>
            <a:ext cx="9145270" cy="144780"/>
            <a:chOff x="0" y="1008888"/>
            <a:chExt cx="9145270" cy="144780"/>
          </a:xfrm>
          <a:solidFill>
            <a:srgbClr val="FFC000"/>
          </a:solidFill>
        </p:grpSpPr>
        <p:pic>
          <p:nvPicPr>
            <p:cNvPr id="7" name="object 7"/>
            <p:cNvPicPr/>
            <p:nvPr/>
          </p:nvPicPr>
          <p:blipFill>
            <a:blip r:embed="rId1" cstate="print"/>
            <a:stretch>
              <a:fillRect/>
            </a:stretch>
          </p:blipFill>
          <p:spPr>
            <a:xfrm>
              <a:off x="0" y="1008888"/>
              <a:ext cx="9144000" cy="144779"/>
            </a:xfrm>
            <a:prstGeom prst="rect">
              <a:avLst/>
            </a:prstGeom>
            <a:grpFill/>
            <a:ln>
              <a:solidFill>
                <a:schemeClr val="tx1"/>
              </a:solidFill>
            </a:ln>
          </p:spPr>
        </p:pic>
        <p:sp>
          <p:nvSpPr>
            <p:cNvPr id="8" name="object 8"/>
            <p:cNvSpPr/>
            <p:nvPr/>
          </p:nvSpPr>
          <p:spPr>
            <a:xfrm>
              <a:off x="761" y="1055370"/>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sp>
        <p:nvSpPr>
          <p:cNvPr id="9" name="object 9"/>
          <p:cNvSpPr txBox="1">
            <a:spLocks noGrp="1"/>
          </p:cNvSpPr>
          <p:nvPr>
            <p:ph type="title"/>
          </p:nvPr>
        </p:nvSpPr>
        <p:spPr>
          <a:xfrm>
            <a:off x="76200" y="214912"/>
            <a:ext cx="8382000" cy="628377"/>
          </a:xfrm>
          <a:prstGeom prst="rect">
            <a:avLst/>
          </a:prstGeom>
        </p:spPr>
        <p:txBody>
          <a:bodyPr vert="horz" wrap="square" lIns="0" tIns="12700" rIns="0" bIns="0" rtlCol="0">
            <a:spAutoFit/>
          </a:bodyPr>
          <a:lstStyle/>
          <a:p>
            <a:pPr marL="12700">
              <a:lnSpc>
                <a:spcPct val="100000"/>
              </a:lnSpc>
              <a:spcBef>
                <a:spcPts val="100"/>
              </a:spcBef>
            </a:pPr>
            <a:r>
              <a:rPr lang="en-GB" sz="4000" spc="-105" dirty="0" smtClean="0">
                <a:solidFill>
                  <a:schemeClr val="tx2">
                    <a:lumMod val="50000"/>
                  </a:schemeClr>
                </a:solidFill>
              </a:rPr>
              <a:t>Private Wealth Management	 </a:t>
            </a:r>
            <a:endParaRPr sz="4000" spc="-145" dirty="0">
              <a:solidFill>
                <a:schemeClr val="tx2">
                  <a:lumMod val="50000"/>
                </a:schemeClr>
              </a:solidFill>
            </a:endParaRPr>
          </a:p>
        </p:txBody>
      </p:sp>
      <p:sp>
        <p:nvSpPr>
          <p:cNvPr id="3" name="TextBox 2"/>
          <p:cNvSpPr txBox="1"/>
          <p:nvPr/>
        </p:nvSpPr>
        <p:spPr>
          <a:xfrm>
            <a:off x="228600" y="1331414"/>
            <a:ext cx="8839200" cy="4801314"/>
          </a:xfrm>
          <a:prstGeom prst="rect">
            <a:avLst/>
          </a:prstGeom>
          <a:noFill/>
        </p:spPr>
        <p:txBody>
          <a:bodyPr wrap="square" rtlCol="0">
            <a:spAutoFit/>
          </a:bodyPr>
          <a:lstStyle/>
          <a:p>
            <a:r>
              <a:rPr lang="en-GB" dirty="0" smtClean="0"/>
              <a:t>Your </a:t>
            </a:r>
            <a:r>
              <a:rPr lang="en-GB" dirty="0"/>
              <a:t>wealth deserves more than a one-size-fits-all approach. At Cornerstone, we offer an exclusive wealth management experience designed to meet the unique needs of affluent clients.</a:t>
            </a:r>
            <a:endParaRPr lang="en-GB" dirty="0"/>
          </a:p>
          <a:p>
            <a:r>
              <a:rPr lang="en-GB" b="1" dirty="0"/>
              <a:t>Our Wealth Management Solutions Include:</a:t>
            </a:r>
            <a:endParaRPr lang="en-GB" dirty="0"/>
          </a:p>
          <a:p>
            <a:pPr marL="285750" indent="-285750">
              <a:buFont typeface="Wingdings" panose="05000000000000000000" pitchFamily="2" charset="2"/>
              <a:buChar char="Ø"/>
            </a:pPr>
            <a:r>
              <a:rPr lang="en-GB" b="1" dirty="0"/>
              <a:t>Tailored Investment Strategies:</a:t>
            </a:r>
            <a:r>
              <a:rPr lang="en-GB" dirty="0"/>
              <a:t> Crafted to align with your personal goals and lifestyle </a:t>
            </a:r>
            <a:r>
              <a:rPr lang="en-GB" dirty="0" smtClean="0"/>
              <a:t>aspirations.</a:t>
            </a:r>
            <a:endParaRPr lang="en-GB" dirty="0" smtClean="0"/>
          </a:p>
          <a:p>
            <a:pPr marL="285750" indent="-285750">
              <a:buFont typeface="Wingdings" panose="05000000000000000000" pitchFamily="2" charset="2"/>
              <a:buChar char="Ø"/>
            </a:pPr>
            <a:endParaRPr lang="en-GB" dirty="0" smtClean="0"/>
          </a:p>
          <a:p>
            <a:pPr marL="285750" indent="-285750">
              <a:buFont typeface="Wingdings" panose="05000000000000000000" pitchFamily="2" charset="2"/>
              <a:buChar char="Ø"/>
            </a:pPr>
            <a:r>
              <a:rPr lang="en-GB" b="1" dirty="0" smtClean="0"/>
              <a:t>Portfolio </a:t>
            </a:r>
            <a:r>
              <a:rPr lang="en-GB" b="1" dirty="0"/>
              <a:t>Optimization:</a:t>
            </a:r>
            <a:r>
              <a:rPr lang="en-GB" dirty="0"/>
              <a:t> Striking the perfect balance between risk and </a:t>
            </a:r>
            <a:r>
              <a:rPr lang="en-GB" dirty="0" smtClean="0"/>
              <a:t>return.</a:t>
            </a:r>
            <a:endParaRPr lang="en-GB" dirty="0" smtClean="0"/>
          </a:p>
          <a:p>
            <a:pPr marL="285750" indent="-285750">
              <a:buFont typeface="Wingdings" panose="05000000000000000000" pitchFamily="2" charset="2"/>
              <a:buChar char="Ø"/>
            </a:pPr>
            <a:endParaRPr lang="en-GB" dirty="0" smtClean="0"/>
          </a:p>
          <a:p>
            <a:pPr marL="285750" indent="-285750">
              <a:buFont typeface="Wingdings" panose="05000000000000000000" pitchFamily="2" charset="2"/>
              <a:buChar char="Ø"/>
            </a:pPr>
            <a:r>
              <a:rPr lang="en-GB" b="1" dirty="0" smtClean="0"/>
              <a:t>Estate </a:t>
            </a:r>
            <a:r>
              <a:rPr lang="en-GB" b="1" dirty="0"/>
              <a:t>and Legacy Planning:</a:t>
            </a:r>
            <a:r>
              <a:rPr lang="en-GB" dirty="0"/>
              <a:t> Securing your wealth for future generations</a:t>
            </a:r>
            <a:r>
              <a:rPr lang="en-GB" dirty="0" smtClean="0"/>
              <a:t>.</a:t>
            </a:r>
            <a:endParaRPr lang="en-GB" dirty="0" smtClean="0"/>
          </a:p>
          <a:p>
            <a:pPr marL="285750" indent="-285750">
              <a:buFont typeface="Wingdings" panose="05000000000000000000" pitchFamily="2" charset="2"/>
              <a:buChar char="Ø"/>
            </a:pPr>
            <a:endParaRPr lang="en-GB" dirty="0"/>
          </a:p>
          <a:p>
            <a:r>
              <a:rPr lang="en-GB" b="1" dirty="0"/>
              <a:t>Tax-Efficient Wealth Structuring:</a:t>
            </a:r>
            <a:r>
              <a:rPr lang="en-GB" dirty="0"/>
              <a:t> Maximizing returns while preserving capital</a:t>
            </a:r>
            <a:r>
              <a:rPr lang="en-GB" dirty="0" smtClean="0"/>
              <a:t>.</a:t>
            </a:r>
            <a:endParaRPr lang="en-GB" dirty="0" smtClean="0"/>
          </a:p>
          <a:p>
            <a:endParaRPr lang="en-GB" dirty="0"/>
          </a:p>
          <a:p>
            <a:endParaRPr lang="en-GB" dirty="0"/>
          </a:p>
          <a:p>
            <a:r>
              <a:rPr lang="en-GB" dirty="0"/>
              <a:t>We don’t just manage your wealth—we curate an experience of financial empowerment, helping you achieve unparalleled financial success and security.</a:t>
            </a:r>
            <a:endParaRPr lang="en-GB" dirty="0"/>
          </a:p>
          <a:p>
            <a:endParaRPr lang="en-US" dirty="0"/>
          </a:p>
        </p:txBody>
      </p:sp>
      <p:pic>
        <p:nvPicPr>
          <p:cNvPr id="11" name="Picture 10"/>
          <p:cNvPicPr>
            <a:picLocks noChangeAspect="1"/>
          </p:cNvPicPr>
          <p:nvPr/>
        </p:nvPicPr>
        <p:blipFill>
          <a:blip r:embed="rId2"/>
          <a:stretch>
            <a:fillRect/>
          </a:stretch>
        </p:blipFill>
        <p:spPr>
          <a:xfrm>
            <a:off x="7391400" y="6112765"/>
            <a:ext cx="1683345" cy="71479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19800"/>
            <a:ext cx="9144761" cy="144779"/>
            <a:chOff x="0" y="6193535"/>
            <a:chExt cx="9144761" cy="144779"/>
          </a:xfrm>
          <a:solidFill>
            <a:srgbClr val="FFC000"/>
          </a:solidFill>
        </p:grpSpPr>
        <p:pic>
          <p:nvPicPr>
            <p:cNvPr id="4" name="object 4"/>
            <p:cNvPicPr/>
            <p:nvPr/>
          </p:nvPicPr>
          <p:blipFill>
            <a:blip r:embed="rId1" cstate="print"/>
            <a:stretch>
              <a:fillRect/>
            </a:stretch>
          </p:blipFill>
          <p:spPr>
            <a:xfrm>
              <a:off x="0" y="6193535"/>
              <a:ext cx="9144000" cy="144779"/>
            </a:xfrm>
            <a:prstGeom prst="rect">
              <a:avLst/>
            </a:prstGeom>
            <a:grpFill/>
            <a:ln>
              <a:solidFill>
                <a:schemeClr val="tx1"/>
              </a:solidFill>
            </a:ln>
          </p:spPr>
        </p:pic>
        <p:sp>
          <p:nvSpPr>
            <p:cNvPr id="5" name="object 5"/>
            <p:cNvSpPr/>
            <p:nvPr/>
          </p:nvSpPr>
          <p:spPr>
            <a:xfrm>
              <a:off x="761" y="6240017"/>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grpSp>
        <p:nvGrpSpPr>
          <p:cNvPr id="6" name="object 6"/>
          <p:cNvGrpSpPr/>
          <p:nvPr/>
        </p:nvGrpSpPr>
        <p:grpSpPr>
          <a:xfrm>
            <a:off x="0" y="1008888"/>
            <a:ext cx="9145270" cy="144780"/>
            <a:chOff x="0" y="1008888"/>
            <a:chExt cx="9145270" cy="144780"/>
          </a:xfrm>
          <a:solidFill>
            <a:srgbClr val="FFC000"/>
          </a:solidFill>
        </p:grpSpPr>
        <p:pic>
          <p:nvPicPr>
            <p:cNvPr id="7" name="object 7"/>
            <p:cNvPicPr/>
            <p:nvPr/>
          </p:nvPicPr>
          <p:blipFill>
            <a:blip r:embed="rId1" cstate="print"/>
            <a:stretch>
              <a:fillRect/>
            </a:stretch>
          </p:blipFill>
          <p:spPr>
            <a:xfrm>
              <a:off x="0" y="1008888"/>
              <a:ext cx="9144000" cy="144779"/>
            </a:xfrm>
            <a:prstGeom prst="rect">
              <a:avLst/>
            </a:prstGeom>
            <a:grpFill/>
            <a:ln>
              <a:solidFill>
                <a:schemeClr val="tx1"/>
              </a:solidFill>
            </a:ln>
          </p:spPr>
        </p:pic>
        <p:sp>
          <p:nvSpPr>
            <p:cNvPr id="8" name="object 8"/>
            <p:cNvSpPr/>
            <p:nvPr/>
          </p:nvSpPr>
          <p:spPr>
            <a:xfrm>
              <a:off x="761" y="1055370"/>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sp>
        <p:nvSpPr>
          <p:cNvPr id="9" name="object 9"/>
          <p:cNvSpPr txBox="1">
            <a:spLocks noGrp="1"/>
          </p:cNvSpPr>
          <p:nvPr>
            <p:ph type="title"/>
          </p:nvPr>
        </p:nvSpPr>
        <p:spPr>
          <a:xfrm>
            <a:off x="76200" y="214912"/>
            <a:ext cx="8382000" cy="628377"/>
          </a:xfrm>
          <a:prstGeom prst="rect">
            <a:avLst/>
          </a:prstGeom>
        </p:spPr>
        <p:txBody>
          <a:bodyPr vert="horz" wrap="square" lIns="0" tIns="12700" rIns="0" bIns="0" rtlCol="0">
            <a:spAutoFit/>
          </a:bodyPr>
          <a:lstStyle/>
          <a:p>
            <a:pPr marL="12700">
              <a:lnSpc>
                <a:spcPct val="100000"/>
              </a:lnSpc>
              <a:spcBef>
                <a:spcPts val="100"/>
              </a:spcBef>
            </a:pPr>
            <a:r>
              <a:rPr lang="en-GB" sz="4000" spc="-105" dirty="0" smtClean="0">
                <a:solidFill>
                  <a:schemeClr val="tx2">
                    <a:lumMod val="50000"/>
                  </a:schemeClr>
                </a:solidFill>
              </a:rPr>
              <a:t>Our Unit </a:t>
            </a:r>
            <a:r>
              <a:rPr lang="en-GB" sz="4000" spc="-105" dirty="0">
                <a:solidFill>
                  <a:schemeClr val="tx2">
                    <a:lumMod val="50000"/>
                  </a:schemeClr>
                </a:solidFill>
              </a:rPr>
              <a:t>Trust </a:t>
            </a:r>
            <a:r>
              <a:rPr lang="en-GB" sz="4000" spc="-105" dirty="0" smtClean="0">
                <a:solidFill>
                  <a:schemeClr val="tx2">
                    <a:lumMod val="50000"/>
                  </a:schemeClr>
                </a:solidFill>
              </a:rPr>
              <a:t>Funds</a:t>
            </a:r>
            <a:r>
              <a:rPr lang="en-GB" sz="4000" spc="-105" dirty="0" smtClean="0">
                <a:solidFill>
                  <a:schemeClr val="tx2">
                    <a:lumMod val="50000"/>
                  </a:schemeClr>
                </a:solidFill>
              </a:rPr>
              <a:t>	 </a:t>
            </a:r>
            <a:endParaRPr sz="4000" spc="-145" dirty="0">
              <a:solidFill>
                <a:schemeClr val="tx2">
                  <a:lumMod val="50000"/>
                </a:schemeClr>
              </a:solidFill>
            </a:endParaRPr>
          </a:p>
        </p:txBody>
      </p:sp>
      <p:sp>
        <p:nvSpPr>
          <p:cNvPr id="12" name="Rectangle 11"/>
          <p:cNvSpPr/>
          <p:nvPr/>
        </p:nvSpPr>
        <p:spPr>
          <a:xfrm>
            <a:off x="112643" y="1429696"/>
            <a:ext cx="8802757" cy="4247317"/>
          </a:xfrm>
          <a:prstGeom prst="rect">
            <a:avLst/>
          </a:prstGeom>
        </p:spPr>
        <p:txBody>
          <a:bodyPr wrap="square">
            <a:spAutoFit/>
          </a:bodyPr>
          <a:lstStyle/>
          <a:p>
            <a:r>
              <a:rPr lang="en-GB" dirty="0"/>
              <a:t>Gain access to a world of opportunity with our expertly managed Unit Trust Funds, designed to offer both stability and growth in local and international currencies</a:t>
            </a:r>
            <a:r>
              <a:rPr lang="en-GB" dirty="0" smtClean="0"/>
              <a:t>.</a:t>
            </a:r>
            <a:endParaRPr lang="en-GB" dirty="0" smtClean="0"/>
          </a:p>
          <a:p>
            <a:endParaRPr lang="en-GB" dirty="0"/>
          </a:p>
          <a:p>
            <a:r>
              <a:rPr lang="en-GB" b="1" dirty="0"/>
              <a:t>Our Distinguished Funds:</a:t>
            </a:r>
            <a:endParaRPr lang="en-GB" dirty="0"/>
          </a:p>
          <a:p>
            <a:r>
              <a:rPr lang="en-GB" b="1" dirty="0" smtClean="0"/>
              <a:t>Uganda Shilling </a:t>
            </a:r>
            <a:r>
              <a:rPr lang="en-GB" b="1" dirty="0"/>
              <a:t>Income Fund:</a:t>
            </a:r>
            <a:r>
              <a:rPr lang="en-GB" dirty="0"/>
              <a:t> </a:t>
            </a:r>
            <a:r>
              <a:rPr lang="en-GB" dirty="0" smtClean="0"/>
              <a:t>An ideal parking place </a:t>
            </a:r>
            <a:r>
              <a:rPr lang="en-GB" dirty="0"/>
              <a:t>for conservative investors seeking consistent returns in Uganda Shillings. Designed for those who prioritize security without compromising on yield</a:t>
            </a:r>
            <a:r>
              <a:rPr lang="en-GB" dirty="0" smtClean="0"/>
              <a:t>.</a:t>
            </a:r>
            <a:endParaRPr lang="en-GB" dirty="0" smtClean="0"/>
          </a:p>
          <a:p>
            <a:endParaRPr lang="en-GB" dirty="0"/>
          </a:p>
          <a:p>
            <a:pPr>
              <a:buFont typeface="Arial" panose="020B0604020202020204" pitchFamily="34" charset="0"/>
              <a:buChar char="•"/>
            </a:pPr>
            <a:r>
              <a:rPr lang="en-GB" b="1" dirty="0"/>
              <a:t>USD Income Fund:</a:t>
            </a:r>
            <a:r>
              <a:rPr lang="en-GB" dirty="0"/>
              <a:t> The ideal choice for discerning investors seeking exposure to US Dollar-denominated assets, offering a hedge against currency volatility while unlocking global investment potential</a:t>
            </a:r>
            <a:r>
              <a:rPr lang="en-GB" dirty="0" smtClean="0"/>
              <a:t>.</a:t>
            </a:r>
            <a:endParaRPr lang="en-GB" dirty="0" smtClean="0"/>
          </a:p>
          <a:p>
            <a:pPr>
              <a:buFont typeface="Arial" panose="020B0604020202020204" pitchFamily="34" charset="0"/>
              <a:buChar char="•"/>
            </a:pPr>
            <a:endParaRPr lang="en-GB" dirty="0"/>
          </a:p>
          <a:p>
            <a:pPr>
              <a:buFont typeface="Arial" panose="020B0604020202020204" pitchFamily="34" charset="0"/>
              <a:buChar char="•"/>
            </a:pPr>
            <a:endParaRPr lang="en-GB" dirty="0"/>
          </a:p>
          <a:p>
            <a:r>
              <a:rPr lang="en-GB" dirty="0"/>
              <a:t>Each fund is managed with meticulous care, leveraging market insights and robust risk management to deliver optimal performance for our clients.</a:t>
            </a:r>
            <a:endParaRPr lang="en-GB" dirty="0"/>
          </a:p>
        </p:txBody>
      </p:sp>
      <p:pic>
        <p:nvPicPr>
          <p:cNvPr id="16" name="Picture 15"/>
          <p:cNvPicPr>
            <a:picLocks noChangeAspect="1"/>
          </p:cNvPicPr>
          <p:nvPr/>
        </p:nvPicPr>
        <p:blipFill>
          <a:blip r:embed="rId2"/>
          <a:stretch>
            <a:fillRect/>
          </a:stretch>
        </p:blipFill>
        <p:spPr>
          <a:xfrm>
            <a:off x="7391400" y="6112765"/>
            <a:ext cx="1683345" cy="71479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19800"/>
            <a:ext cx="9144761" cy="144779"/>
            <a:chOff x="0" y="6193535"/>
            <a:chExt cx="9144761" cy="144779"/>
          </a:xfrm>
          <a:solidFill>
            <a:srgbClr val="FFC000"/>
          </a:solidFill>
        </p:grpSpPr>
        <p:pic>
          <p:nvPicPr>
            <p:cNvPr id="4" name="object 4"/>
            <p:cNvPicPr/>
            <p:nvPr/>
          </p:nvPicPr>
          <p:blipFill>
            <a:blip r:embed="rId1" cstate="print"/>
            <a:stretch>
              <a:fillRect/>
            </a:stretch>
          </p:blipFill>
          <p:spPr>
            <a:xfrm>
              <a:off x="0" y="6193535"/>
              <a:ext cx="9144000" cy="144779"/>
            </a:xfrm>
            <a:prstGeom prst="rect">
              <a:avLst/>
            </a:prstGeom>
            <a:grpFill/>
            <a:ln>
              <a:solidFill>
                <a:schemeClr val="tx1"/>
              </a:solidFill>
            </a:ln>
          </p:spPr>
        </p:pic>
        <p:sp>
          <p:nvSpPr>
            <p:cNvPr id="5" name="object 5"/>
            <p:cNvSpPr/>
            <p:nvPr/>
          </p:nvSpPr>
          <p:spPr>
            <a:xfrm>
              <a:off x="761" y="6240017"/>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grpSp>
        <p:nvGrpSpPr>
          <p:cNvPr id="6" name="object 6"/>
          <p:cNvGrpSpPr/>
          <p:nvPr/>
        </p:nvGrpSpPr>
        <p:grpSpPr>
          <a:xfrm>
            <a:off x="0" y="1008888"/>
            <a:ext cx="9145270" cy="144780"/>
            <a:chOff x="0" y="1008888"/>
            <a:chExt cx="9145270" cy="144780"/>
          </a:xfrm>
          <a:solidFill>
            <a:srgbClr val="FFC000"/>
          </a:solidFill>
        </p:grpSpPr>
        <p:pic>
          <p:nvPicPr>
            <p:cNvPr id="7" name="object 7"/>
            <p:cNvPicPr/>
            <p:nvPr/>
          </p:nvPicPr>
          <p:blipFill>
            <a:blip r:embed="rId1" cstate="print"/>
            <a:stretch>
              <a:fillRect/>
            </a:stretch>
          </p:blipFill>
          <p:spPr>
            <a:xfrm>
              <a:off x="0" y="1008888"/>
              <a:ext cx="9144000" cy="144779"/>
            </a:xfrm>
            <a:prstGeom prst="rect">
              <a:avLst/>
            </a:prstGeom>
            <a:grpFill/>
            <a:ln>
              <a:solidFill>
                <a:schemeClr val="tx1"/>
              </a:solidFill>
            </a:ln>
          </p:spPr>
        </p:pic>
        <p:sp>
          <p:nvSpPr>
            <p:cNvPr id="8" name="object 8"/>
            <p:cNvSpPr/>
            <p:nvPr/>
          </p:nvSpPr>
          <p:spPr>
            <a:xfrm>
              <a:off x="761" y="1055370"/>
              <a:ext cx="9144000" cy="0"/>
            </a:xfrm>
            <a:custGeom>
              <a:avLst/>
              <a:gdLst/>
              <a:ahLst/>
              <a:cxnLst/>
              <a:rect l="l" t="t" r="r" b="b"/>
              <a:pathLst>
                <a:path w="9144000">
                  <a:moveTo>
                    <a:pt x="0" y="0"/>
                  </a:moveTo>
                  <a:lnTo>
                    <a:pt x="9144000" y="0"/>
                  </a:lnTo>
                </a:path>
              </a:pathLst>
            </a:custGeom>
            <a:grpFill/>
            <a:ln w="38100">
              <a:solidFill>
                <a:schemeClr val="tx1"/>
              </a:solidFill>
            </a:ln>
          </p:spPr>
          <p:txBody>
            <a:bodyPr wrap="square" lIns="0" tIns="0" rIns="0" bIns="0" rtlCol="0"/>
            <a:lstStyle/>
            <a:p/>
          </p:txBody>
        </p:sp>
      </p:grpSp>
      <p:sp>
        <p:nvSpPr>
          <p:cNvPr id="9" name="object 9"/>
          <p:cNvSpPr txBox="1">
            <a:spLocks noGrp="1"/>
          </p:cNvSpPr>
          <p:nvPr>
            <p:ph type="title"/>
          </p:nvPr>
        </p:nvSpPr>
        <p:spPr>
          <a:xfrm>
            <a:off x="76200" y="214912"/>
            <a:ext cx="8382000" cy="628377"/>
          </a:xfrm>
          <a:prstGeom prst="rect">
            <a:avLst/>
          </a:prstGeom>
        </p:spPr>
        <p:txBody>
          <a:bodyPr vert="horz" wrap="square" lIns="0" tIns="12700" rIns="0" bIns="0" rtlCol="0">
            <a:spAutoFit/>
          </a:bodyPr>
          <a:lstStyle/>
          <a:p>
            <a:pPr marL="12700">
              <a:lnSpc>
                <a:spcPct val="100000"/>
              </a:lnSpc>
              <a:spcBef>
                <a:spcPts val="100"/>
              </a:spcBef>
            </a:pPr>
            <a:r>
              <a:rPr lang="en-GB" sz="4000" spc="-105" dirty="0" smtClean="0">
                <a:solidFill>
                  <a:schemeClr val="tx2">
                    <a:lumMod val="50000"/>
                  </a:schemeClr>
                </a:solidFill>
              </a:rPr>
              <a:t>Our Unit </a:t>
            </a:r>
            <a:r>
              <a:rPr lang="en-GB" sz="4000" spc="-105" dirty="0">
                <a:solidFill>
                  <a:schemeClr val="tx2">
                    <a:lumMod val="50000"/>
                  </a:schemeClr>
                </a:solidFill>
              </a:rPr>
              <a:t>Trust </a:t>
            </a:r>
            <a:r>
              <a:rPr lang="en-GB" sz="4000" spc="-105" dirty="0" smtClean="0">
                <a:solidFill>
                  <a:schemeClr val="tx2">
                    <a:lumMod val="50000"/>
                  </a:schemeClr>
                </a:solidFill>
              </a:rPr>
              <a:t>Funds</a:t>
            </a:r>
            <a:r>
              <a:rPr lang="en-GB" sz="4000" spc="-105" dirty="0" smtClean="0">
                <a:solidFill>
                  <a:schemeClr val="tx2">
                    <a:lumMod val="50000"/>
                  </a:schemeClr>
                </a:solidFill>
              </a:rPr>
              <a:t>	 </a:t>
            </a:r>
            <a:endParaRPr sz="4000" spc="-145" dirty="0">
              <a:solidFill>
                <a:schemeClr val="tx2">
                  <a:lumMod val="50000"/>
                </a:schemeClr>
              </a:solidFill>
            </a:endParaRPr>
          </a:p>
        </p:txBody>
      </p:sp>
      <p:graphicFrame>
        <p:nvGraphicFramePr>
          <p:cNvPr id="11" name="Table 10"/>
          <p:cNvGraphicFramePr>
            <a:graphicFrameLocks noGrp="1"/>
          </p:cNvGraphicFramePr>
          <p:nvPr/>
        </p:nvGraphicFramePr>
        <p:xfrm>
          <a:off x="0" y="1161287"/>
          <a:ext cx="9144000" cy="4688879"/>
        </p:xfrm>
        <a:graphic>
          <a:graphicData uri="http://schemas.openxmlformats.org/drawingml/2006/table">
            <a:tbl>
              <a:tblPr firstRow="1" bandRow="1">
                <a:tableStyleId>{8799B23B-EC83-4686-B30A-512413B5E67A}</a:tableStyleId>
              </a:tblPr>
              <a:tblGrid>
                <a:gridCol w="4572000"/>
                <a:gridCol w="4572000"/>
              </a:tblGrid>
              <a:tr h="328810">
                <a:tc>
                  <a:txBody>
                    <a:bodyPr/>
                    <a:lstStyle/>
                    <a:p>
                      <a:r>
                        <a:rPr lang="en-GB" sz="1400" dirty="0" smtClean="0"/>
                        <a:t>Fund Name</a:t>
                      </a:r>
                      <a:endParaRPr lang="en-US" sz="1400" dirty="0"/>
                    </a:p>
                  </a:txBody>
                  <a:tcPr/>
                </a:tc>
                <a:tc>
                  <a:txBody>
                    <a:bodyPr/>
                    <a:lstStyle/>
                    <a:p>
                      <a:r>
                        <a:rPr lang="en-GB" sz="1500" dirty="0" smtClean="0"/>
                        <a:t>Cornerstone Uganda Shilling Income Fund</a:t>
                      </a:r>
                      <a:endParaRPr lang="en-US" sz="1500" dirty="0"/>
                    </a:p>
                  </a:txBody>
                  <a:tcPr/>
                </a:tc>
              </a:tr>
              <a:tr h="643503">
                <a:tc>
                  <a:txBody>
                    <a:bodyPr/>
                    <a:lstStyle/>
                    <a:p>
                      <a:r>
                        <a:rPr lang="en-GB" sz="1400" dirty="0" smtClean="0"/>
                        <a:t>Fund</a:t>
                      </a:r>
                      <a:r>
                        <a:rPr lang="en-GB" sz="1400" baseline="0" dirty="0" smtClean="0"/>
                        <a:t> </a:t>
                      </a:r>
                      <a:r>
                        <a:rPr lang="en-GB" sz="1400" dirty="0" smtClean="0"/>
                        <a:t> Structure</a:t>
                      </a:r>
                      <a:endParaRPr lang="en-US" sz="1400" dirty="0"/>
                    </a:p>
                  </a:txBody>
                  <a:tcPr/>
                </a:tc>
                <a:tc>
                  <a:txBody>
                    <a:bodyPr/>
                    <a:lstStyle/>
                    <a:p>
                      <a:r>
                        <a:rPr lang="en-GB" sz="1400" baseline="0" dirty="0" smtClean="0"/>
                        <a:t>The </a:t>
                      </a:r>
                      <a:r>
                        <a:rPr lang="en-GB" sz="1400" baseline="0" dirty="0" smtClean="0"/>
                        <a:t>Fund is interest bearing with a T+1 max for redemption settlements and unit creation. </a:t>
                      </a:r>
                      <a:endParaRPr lang="en-US" sz="1400" dirty="0"/>
                    </a:p>
                  </a:txBody>
                  <a:tcPr/>
                </a:tc>
              </a:tr>
              <a:tr h="482979">
                <a:tc>
                  <a:txBody>
                    <a:bodyPr/>
                    <a:lstStyle/>
                    <a:p>
                      <a:r>
                        <a:rPr lang="en-GB" sz="1400" dirty="0" smtClean="0"/>
                        <a:t>Fund Risk Rating </a:t>
                      </a:r>
                      <a:endParaRPr lang="en-US" sz="1400" dirty="0"/>
                    </a:p>
                  </a:txBody>
                  <a:tcPr/>
                </a:tc>
                <a:tc>
                  <a:txBody>
                    <a:bodyPr/>
                    <a:lstStyle/>
                    <a:p>
                      <a:r>
                        <a:rPr lang="en-GB" sz="1400" dirty="0" smtClean="0"/>
                        <a:t>Low Risk</a:t>
                      </a:r>
                      <a:r>
                        <a:rPr lang="en-GB" sz="1400" baseline="0" dirty="0" smtClean="0"/>
                        <a:t> </a:t>
                      </a:r>
                      <a:endParaRPr lang="en-US" sz="1400" dirty="0"/>
                    </a:p>
                  </a:txBody>
                  <a:tcPr/>
                </a:tc>
              </a:tr>
              <a:tr h="654664">
                <a:tc>
                  <a:txBody>
                    <a:bodyPr/>
                    <a:lstStyle/>
                    <a:p>
                      <a:r>
                        <a:rPr lang="en-GB" sz="1400" dirty="0" smtClean="0"/>
                        <a:t>Underlying Fund Asset allocation</a:t>
                      </a:r>
                      <a:endParaRPr lang="en-US" sz="1400" dirty="0"/>
                    </a:p>
                  </a:txBody>
                  <a:tcPr/>
                </a:tc>
                <a:tc>
                  <a:txBody>
                    <a:bodyPr/>
                    <a:lstStyle/>
                    <a:p>
                      <a:pPr marL="0" indent="0">
                        <a:buFont typeface="Arial" panose="020B0604020202020204" pitchFamily="34" charset="0"/>
                        <a:buNone/>
                      </a:pPr>
                      <a:r>
                        <a:rPr lang="en-GB" sz="1400" dirty="0" smtClean="0"/>
                        <a:t>Interest</a:t>
                      </a:r>
                      <a:r>
                        <a:rPr lang="en-GB" sz="1400" baseline="0" dirty="0" smtClean="0"/>
                        <a:t> bearing with stronger appetite to </a:t>
                      </a:r>
                      <a:r>
                        <a:rPr lang="en-GB" sz="1400" baseline="0" dirty="0" err="1" smtClean="0"/>
                        <a:t>Tbonds</a:t>
                      </a:r>
                      <a:r>
                        <a:rPr lang="en-GB" sz="1400" baseline="0" dirty="0" smtClean="0"/>
                        <a:t> and </a:t>
                      </a:r>
                      <a:r>
                        <a:rPr lang="en-GB" sz="1400" baseline="0" dirty="0" err="1" smtClean="0"/>
                        <a:t>Tbills</a:t>
                      </a:r>
                      <a:r>
                        <a:rPr lang="en-GB" sz="1400" baseline="0" dirty="0" smtClean="0"/>
                        <a:t>, Fixed deposits, Call accounts and cash. </a:t>
                      </a:r>
                      <a:endParaRPr lang="en-US" sz="1400" dirty="0"/>
                    </a:p>
                  </a:txBody>
                  <a:tcPr/>
                </a:tc>
              </a:tr>
              <a:tr h="767357">
                <a:tc>
                  <a:txBody>
                    <a:bodyPr/>
                    <a:lstStyle/>
                    <a:p>
                      <a:r>
                        <a:rPr lang="en-GB" sz="1400" dirty="0" smtClean="0"/>
                        <a:t>Underlying</a:t>
                      </a:r>
                      <a:r>
                        <a:rPr lang="en-GB" sz="1400" baseline="0" dirty="0" smtClean="0"/>
                        <a:t> Income Fund Counter Parties</a:t>
                      </a:r>
                      <a:endParaRPr lang="en-US" sz="1400" dirty="0"/>
                    </a:p>
                  </a:txBody>
                  <a:tcPr/>
                </a:tc>
                <a:tc>
                  <a:txBody>
                    <a:bodyPr/>
                    <a:lstStyle/>
                    <a:p>
                      <a:r>
                        <a:rPr lang="en-GB" sz="1400" dirty="0" smtClean="0"/>
                        <a:t>Custodian</a:t>
                      </a:r>
                      <a:r>
                        <a:rPr lang="en-GB" sz="1400" baseline="0" dirty="0" smtClean="0"/>
                        <a:t> </a:t>
                      </a:r>
                      <a:r>
                        <a:rPr lang="en-GB" sz="1400" baseline="0" dirty="0" smtClean="0"/>
                        <a:t>and Corporate Trustee- KCB Bank </a:t>
                      </a:r>
                      <a:endParaRPr lang="en-GB" sz="1400" baseline="0" dirty="0" smtClean="0"/>
                    </a:p>
                    <a:p>
                      <a:r>
                        <a:rPr lang="en-GB" sz="1400" baseline="0" dirty="0" smtClean="0"/>
                        <a:t>Fund and Unit Trust manager- Cornerstone</a:t>
                      </a:r>
                      <a:endParaRPr lang="en-GB" sz="1400" baseline="0" dirty="0" smtClean="0"/>
                    </a:p>
                    <a:p>
                      <a:r>
                        <a:rPr lang="en-GB" sz="1400" baseline="0" dirty="0" smtClean="0"/>
                        <a:t>Fund Auditors- BDO East Africa </a:t>
                      </a:r>
                      <a:endParaRPr lang="en-GB" sz="1400" baseline="0" dirty="0" smtClean="0"/>
                    </a:p>
                  </a:txBody>
                  <a:tcPr/>
                </a:tc>
              </a:tr>
              <a:tr h="845608">
                <a:tc>
                  <a:txBody>
                    <a:bodyPr/>
                    <a:lstStyle/>
                    <a:p>
                      <a:r>
                        <a:rPr lang="en-GB" sz="1400" baseline="0" dirty="0" smtClean="0"/>
                        <a:t>Expense Ration</a:t>
                      </a:r>
                      <a:endParaRPr lang="en-US" sz="1400" dirty="0"/>
                    </a:p>
                  </a:txBody>
                  <a:tcPr/>
                </a:tc>
                <a:tc>
                  <a:txBody>
                    <a:bodyPr/>
                    <a:lstStyle/>
                    <a:p>
                      <a:r>
                        <a:rPr lang="en-GB" sz="1400" dirty="0" smtClean="0"/>
                        <a:t>3% </a:t>
                      </a:r>
                      <a:r>
                        <a:rPr lang="en-GB" sz="1400" dirty="0" err="1" smtClean="0"/>
                        <a:t>p.a</a:t>
                      </a:r>
                      <a:r>
                        <a:rPr lang="en-GB" sz="1400" dirty="0" smtClean="0"/>
                        <a:t> </a:t>
                      </a:r>
                      <a:r>
                        <a:rPr lang="en-GB" sz="1400" dirty="0" smtClean="0"/>
                        <a:t>management</a:t>
                      </a:r>
                      <a:r>
                        <a:rPr lang="en-GB" sz="1400" baseline="0" dirty="0" smtClean="0"/>
                        <a:t> </a:t>
                      </a:r>
                      <a:r>
                        <a:rPr lang="en-GB" sz="1400" baseline="0" dirty="0" smtClean="0"/>
                        <a:t>Fee  on the Fund deducted off the investor return</a:t>
                      </a:r>
                      <a:endParaRPr lang="en-GB" sz="1400" baseline="0" dirty="0" smtClean="0"/>
                    </a:p>
                  </a:txBody>
                  <a:tcPr/>
                </a:tc>
              </a:tr>
              <a:tr h="482979">
                <a:tc>
                  <a:txBody>
                    <a:bodyPr/>
                    <a:lstStyle/>
                    <a:p>
                      <a:r>
                        <a:rPr lang="en-GB" sz="1400" dirty="0" smtClean="0"/>
                        <a:t>Investment</a:t>
                      </a:r>
                      <a:r>
                        <a:rPr lang="en-GB" sz="1400" baseline="0" dirty="0" smtClean="0"/>
                        <a:t> Performance</a:t>
                      </a:r>
                      <a:endParaRPr lang="en-US" sz="1400" dirty="0"/>
                    </a:p>
                  </a:txBody>
                  <a:tcPr/>
                </a:tc>
                <a:tc>
                  <a:txBody>
                    <a:bodyPr/>
                    <a:lstStyle/>
                    <a:p>
                      <a:r>
                        <a:rPr lang="en-GB" sz="1400" baseline="0" dirty="0" smtClean="0"/>
                        <a:t>91 day Tbill+1% as performance benchmark</a:t>
                      </a:r>
                      <a:endParaRPr lang="en-US" sz="1400" dirty="0"/>
                    </a:p>
                  </a:txBody>
                  <a:tcPr/>
                </a:tc>
              </a:tr>
              <a:tr h="482979">
                <a:tc>
                  <a:txBody>
                    <a:bodyPr/>
                    <a:lstStyle/>
                    <a:p>
                      <a:r>
                        <a:rPr lang="en-GB" sz="1400" dirty="0" smtClean="0"/>
                        <a:t>Minimum</a:t>
                      </a:r>
                      <a:r>
                        <a:rPr lang="en-GB" sz="1400" baseline="0" dirty="0" smtClean="0"/>
                        <a:t> Investment</a:t>
                      </a:r>
                      <a:endParaRPr lang="en-US" sz="1400" dirty="0"/>
                    </a:p>
                  </a:txBody>
                  <a:tcPr/>
                </a:tc>
                <a:tc>
                  <a:txBody>
                    <a:bodyPr/>
                    <a:lstStyle/>
                    <a:p>
                      <a:r>
                        <a:rPr lang="en-GB" sz="1400" dirty="0" err="1" smtClean="0"/>
                        <a:t>Ushs</a:t>
                      </a:r>
                      <a:r>
                        <a:rPr lang="en-GB" sz="1400" dirty="0" smtClean="0"/>
                        <a:t> 100,000 initial</a:t>
                      </a:r>
                      <a:r>
                        <a:rPr lang="en-GB" sz="1400" baseline="0" dirty="0" smtClean="0"/>
                        <a:t> and top ups of UGX 10,000</a:t>
                      </a:r>
                      <a:endParaRPr lang="en-US" sz="1400" dirty="0"/>
                    </a:p>
                  </a:txBody>
                  <a:tcPr/>
                </a:tc>
              </a:tr>
            </a:tbl>
          </a:graphicData>
        </a:graphic>
      </p:graphicFrame>
      <p:pic>
        <p:nvPicPr>
          <p:cNvPr id="12" name="Picture 11"/>
          <p:cNvPicPr>
            <a:picLocks noChangeAspect="1"/>
          </p:cNvPicPr>
          <p:nvPr/>
        </p:nvPicPr>
        <p:blipFill>
          <a:blip r:embed="rId2"/>
          <a:stretch>
            <a:fillRect/>
          </a:stretch>
        </p:blipFill>
        <p:spPr>
          <a:xfrm>
            <a:off x="7391400" y="6112765"/>
            <a:ext cx="1683345" cy="71479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10207</Words>
  <Application>WPS Presentation</Application>
  <PresentationFormat>On-screen Show (4:3)</PresentationFormat>
  <Paragraphs>177</Paragraphs>
  <Slides>12</Slides>
  <Notes>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12</vt:i4>
      </vt:variant>
    </vt:vector>
  </HeadingPairs>
  <TitlesOfParts>
    <vt:vector size="21" baseType="lpstr">
      <vt:lpstr>Arial</vt:lpstr>
      <vt:lpstr>SimSun</vt:lpstr>
      <vt:lpstr>Wingdings</vt:lpstr>
      <vt:lpstr>Tahoma</vt:lpstr>
      <vt:lpstr>Calibri</vt:lpstr>
      <vt:lpstr>Verdana</vt:lpstr>
      <vt:lpstr>Microsoft YaHei</vt:lpstr>
      <vt:lpstr>Arial Unicode MS</vt:lpstr>
      <vt:lpstr>Office Theme</vt:lpstr>
      <vt:lpstr>PowerPoint 演示文稿</vt:lpstr>
      <vt:lpstr>WHO IS CORNERSTONE ASSET MANAGERS LIMITED</vt:lpstr>
      <vt:lpstr>WHO IS CORNERSTONE ASSET MANAGERS LIMITED--Our Team-The Board</vt:lpstr>
      <vt:lpstr>WHO IS CORNERSTONE ASSET MANAGERS LIMITED--Our Team-The Board</vt:lpstr>
      <vt:lpstr>WHO IS CORNERSTONE ASSET MANAGERS LIMITED--Our Team-The Staff</vt:lpstr>
      <vt:lpstr>Our Services	 </vt:lpstr>
      <vt:lpstr>Private Wealth Management	 </vt:lpstr>
      <vt:lpstr>Our Unit Trust Funds	 </vt:lpstr>
      <vt:lpstr>Our Unit Trust Funds	 </vt:lpstr>
      <vt:lpstr>Our Unit Trust Funds	 </vt:lpstr>
      <vt:lpstr>Pension and Retirement Funds 	 </vt:lpstr>
      <vt:lpstr>So Why Us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PruCornerstone</dc:title>
  <dc:creator>Kusiima Mwebaze</dc:creator>
  <cp:lastModifiedBy>IAN</cp:lastModifiedBy>
  <cp:revision>63</cp:revision>
  <dcterms:created xsi:type="dcterms:W3CDTF">2023-08-18T05:23:00Z</dcterms:created>
  <dcterms:modified xsi:type="dcterms:W3CDTF">2024-11-27T14:16:53Z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2018-11-13T03:00:00Z</vt:filetime>
  </property>
  <property fmtid="{D5CDD505-2E9C-101B-9397-08002B2CF9AE}" pid="3" name="Creator">
    <vt:lpwstr>Microsoft® PowerPoint® 2016</vt:lpwstr>
  </property>
  <property fmtid="{D5CDD505-2E9C-101B-9397-08002B2CF9AE}" pid="4" name="LastSaved">
    <vt:filetime>2023-08-18T03:00:00Z</vt:filetime>
  </property>
  <property fmtid="{D5CDD505-2E9C-101B-9397-08002B2CF9AE}" pid="5" name="MSIP_Label_43a4d758-6f56-43dd-bd60-078c6ffd0f9d_Enabled">
    <vt:lpwstr>true</vt:lpwstr>
  </property>
  <property fmtid="{D5CDD505-2E9C-101B-9397-08002B2CF9AE}" pid="6" name="MSIP_Label_43a4d758-6f56-43dd-bd60-078c6ffd0f9d_SetDate">
    <vt:lpwstr>2023-08-18T05:24:51Z</vt:lpwstr>
  </property>
  <property fmtid="{D5CDD505-2E9C-101B-9397-08002B2CF9AE}" pid="7" name="MSIP_Label_43a4d758-6f56-43dd-bd60-078c6ffd0f9d_Method">
    <vt:lpwstr>Privileged</vt:lpwstr>
  </property>
  <property fmtid="{D5CDD505-2E9C-101B-9397-08002B2CF9AE}" pid="8" name="MSIP_Label_43a4d758-6f56-43dd-bd60-078c6ffd0f9d_Name">
    <vt:lpwstr>Confidential</vt:lpwstr>
  </property>
  <property fmtid="{D5CDD505-2E9C-101B-9397-08002B2CF9AE}" pid="9" name="MSIP_Label_43a4d758-6f56-43dd-bd60-078c6ffd0f9d_SiteId">
    <vt:lpwstr>30f51673-ff88-423e-bee3-3b57203338e7</vt:lpwstr>
  </property>
  <property fmtid="{D5CDD505-2E9C-101B-9397-08002B2CF9AE}" pid="10" name="MSIP_Label_43a4d758-6f56-43dd-bd60-078c6ffd0f9d_ActionId">
    <vt:lpwstr>0fe705e9-e13a-48b3-9bee-4d45186872c8</vt:lpwstr>
  </property>
  <property fmtid="{D5CDD505-2E9C-101B-9397-08002B2CF9AE}" pid="11" name="MSIP_Label_43a4d758-6f56-43dd-bd60-078c6ffd0f9d_ContentBits">
    <vt:lpwstr>1</vt:lpwstr>
  </property>
  <property fmtid="{D5CDD505-2E9C-101B-9397-08002B2CF9AE}" pid="12" name="ClassificationContentMarkingHeaderLocations">
    <vt:lpwstr>Office Theme:8</vt:lpwstr>
  </property>
  <property fmtid="{D5CDD505-2E9C-101B-9397-08002B2CF9AE}" pid="13" name="ClassificationContentMarkingHeaderText">
    <vt:lpwstr>Confidential</vt:lpwstr>
  </property>
  <property fmtid="{D5CDD505-2E9C-101B-9397-08002B2CF9AE}" pid="14" name="ICV">
    <vt:lpwstr>4112C12173F647B39395C48C2F67C814_12</vt:lpwstr>
  </property>
  <property fmtid="{D5CDD505-2E9C-101B-9397-08002B2CF9AE}" pid="15" name="KSOProductBuildVer">
    <vt:lpwstr>1033-12.2.0.13472</vt:lpwstr>
  </property>
</Properties>
</file>